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3"/>
  </p:notesMasterIdLst>
  <p:sldIdLst>
    <p:sldId id="256" r:id="rId2"/>
    <p:sldId id="257" r:id="rId3"/>
    <p:sldId id="258" r:id="rId4"/>
    <p:sldId id="260" r:id="rId5"/>
    <p:sldId id="261" r:id="rId6"/>
    <p:sldId id="262" r:id="rId7"/>
    <p:sldId id="263" r:id="rId8"/>
    <p:sldId id="265" r:id="rId9"/>
    <p:sldId id="267" r:id="rId10"/>
    <p:sldId id="268" r:id="rId11"/>
    <p:sldId id="269" r:id="rId12"/>
    <p:sldId id="270" r:id="rId13"/>
    <p:sldId id="272" r:id="rId14"/>
    <p:sldId id="430" r:id="rId15"/>
    <p:sldId id="273" r:id="rId16"/>
    <p:sldId id="274" r:id="rId17"/>
    <p:sldId id="275" r:id="rId18"/>
    <p:sldId id="276" r:id="rId19"/>
    <p:sldId id="278" r:id="rId20"/>
    <p:sldId id="431" r:id="rId21"/>
    <p:sldId id="279" r:id="rId22"/>
    <p:sldId id="280" r:id="rId23"/>
    <p:sldId id="281" r:id="rId24"/>
    <p:sldId id="282" r:id="rId25"/>
    <p:sldId id="283" r:id="rId26"/>
    <p:sldId id="284" r:id="rId27"/>
    <p:sldId id="285" r:id="rId28"/>
    <p:sldId id="286" r:id="rId29"/>
    <p:sldId id="287" r:id="rId30"/>
    <p:sldId id="288" r:id="rId31"/>
    <p:sldId id="289" r:id="rId32"/>
    <p:sldId id="291" r:id="rId33"/>
    <p:sldId id="432" r:id="rId34"/>
    <p:sldId id="292" r:id="rId35"/>
    <p:sldId id="293" r:id="rId36"/>
    <p:sldId id="294" r:id="rId37"/>
    <p:sldId id="295" r:id="rId38"/>
    <p:sldId id="296" r:id="rId39"/>
    <p:sldId id="298" r:id="rId40"/>
    <p:sldId id="299" r:id="rId41"/>
    <p:sldId id="300" r:id="rId42"/>
    <p:sldId id="302" r:id="rId43"/>
    <p:sldId id="433" r:id="rId44"/>
    <p:sldId id="303" r:id="rId45"/>
    <p:sldId id="304" r:id="rId46"/>
    <p:sldId id="305" r:id="rId47"/>
    <p:sldId id="306" r:id="rId48"/>
    <p:sldId id="308" r:id="rId49"/>
    <p:sldId id="434" r:id="rId50"/>
    <p:sldId id="435" r:id="rId51"/>
    <p:sldId id="309" r:id="rId52"/>
    <p:sldId id="310" r:id="rId53"/>
    <p:sldId id="311" r:id="rId54"/>
    <p:sldId id="312" r:id="rId55"/>
    <p:sldId id="313" r:id="rId56"/>
    <p:sldId id="436" r:id="rId57"/>
    <p:sldId id="314" r:id="rId58"/>
    <p:sldId id="315" r:id="rId59"/>
    <p:sldId id="316" r:id="rId60"/>
    <p:sldId id="317" r:id="rId61"/>
    <p:sldId id="319" r:id="rId62"/>
    <p:sldId id="437" r:id="rId63"/>
    <p:sldId id="320" r:id="rId64"/>
    <p:sldId id="321" r:id="rId65"/>
    <p:sldId id="322" r:id="rId66"/>
    <p:sldId id="323" r:id="rId67"/>
    <p:sldId id="324" r:id="rId68"/>
    <p:sldId id="325" r:id="rId69"/>
    <p:sldId id="327" r:id="rId70"/>
    <p:sldId id="328" r:id="rId71"/>
    <p:sldId id="329" r:id="rId72"/>
    <p:sldId id="330" r:id="rId73"/>
    <p:sldId id="331" r:id="rId74"/>
    <p:sldId id="332" r:id="rId75"/>
    <p:sldId id="333" r:id="rId76"/>
    <p:sldId id="335" r:id="rId77"/>
    <p:sldId id="337" r:id="rId78"/>
    <p:sldId id="438" r:id="rId79"/>
    <p:sldId id="338" r:id="rId80"/>
    <p:sldId id="339" r:id="rId81"/>
    <p:sldId id="341" r:id="rId82"/>
    <p:sldId id="439" r:id="rId83"/>
    <p:sldId id="342" r:id="rId84"/>
    <p:sldId id="343" r:id="rId85"/>
    <p:sldId id="344" r:id="rId86"/>
    <p:sldId id="345" r:id="rId87"/>
    <p:sldId id="347" r:id="rId88"/>
    <p:sldId id="440" r:id="rId89"/>
    <p:sldId id="348" r:id="rId90"/>
    <p:sldId id="349" r:id="rId91"/>
    <p:sldId id="350" r:id="rId92"/>
    <p:sldId id="351" r:id="rId93"/>
    <p:sldId id="352" r:id="rId94"/>
    <p:sldId id="353" r:id="rId95"/>
    <p:sldId id="354" r:id="rId96"/>
    <p:sldId id="355" r:id="rId97"/>
    <p:sldId id="356" r:id="rId98"/>
    <p:sldId id="357" r:id="rId99"/>
    <p:sldId id="358" r:id="rId100"/>
    <p:sldId id="359" r:id="rId101"/>
    <p:sldId id="360" r:id="rId102"/>
    <p:sldId id="362" r:id="rId103"/>
    <p:sldId id="441" r:id="rId104"/>
    <p:sldId id="363" r:id="rId105"/>
    <p:sldId id="364" r:id="rId106"/>
    <p:sldId id="365" r:id="rId107"/>
    <p:sldId id="366" r:id="rId108"/>
    <p:sldId id="367" r:id="rId109"/>
    <p:sldId id="369" r:id="rId110"/>
    <p:sldId id="370" r:id="rId111"/>
    <p:sldId id="371" r:id="rId112"/>
    <p:sldId id="372" r:id="rId113"/>
    <p:sldId id="374" r:id="rId114"/>
    <p:sldId id="375" r:id="rId115"/>
    <p:sldId id="377" r:id="rId116"/>
    <p:sldId id="442" r:id="rId117"/>
    <p:sldId id="443" r:id="rId118"/>
    <p:sldId id="378" r:id="rId119"/>
    <p:sldId id="379" r:id="rId120"/>
    <p:sldId id="380" r:id="rId121"/>
    <p:sldId id="381" r:id="rId122"/>
    <p:sldId id="382" r:id="rId123"/>
    <p:sldId id="444" r:id="rId124"/>
    <p:sldId id="383" r:id="rId125"/>
    <p:sldId id="384" r:id="rId126"/>
    <p:sldId id="385" r:id="rId127"/>
    <p:sldId id="386" r:id="rId128"/>
    <p:sldId id="388" r:id="rId129"/>
    <p:sldId id="445" r:id="rId130"/>
    <p:sldId id="389" r:id="rId131"/>
    <p:sldId id="390" r:id="rId132"/>
    <p:sldId id="391" r:id="rId133"/>
    <p:sldId id="392" r:id="rId134"/>
    <p:sldId id="393" r:id="rId135"/>
    <p:sldId id="394" r:id="rId136"/>
    <p:sldId id="395" r:id="rId137"/>
    <p:sldId id="397" r:id="rId138"/>
    <p:sldId id="446" r:id="rId139"/>
    <p:sldId id="447" r:id="rId140"/>
    <p:sldId id="398" r:id="rId141"/>
    <p:sldId id="399" r:id="rId142"/>
    <p:sldId id="400" r:id="rId143"/>
    <p:sldId id="401" r:id="rId144"/>
    <p:sldId id="403" r:id="rId145"/>
    <p:sldId id="448" r:id="rId146"/>
    <p:sldId id="404" r:id="rId147"/>
    <p:sldId id="405" r:id="rId148"/>
    <p:sldId id="406" r:id="rId149"/>
    <p:sldId id="407" r:id="rId150"/>
    <p:sldId id="409" r:id="rId151"/>
    <p:sldId id="449" r:id="rId152"/>
    <p:sldId id="410" r:id="rId153"/>
    <p:sldId id="411" r:id="rId154"/>
    <p:sldId id="412" r:id="rId155"/>
    <p:sldId id="413" r:id="rId156"/>
    <p:sldId id="414" r:id="rId157"/>
    <p:sldId id="416" r:id="rId158"/>
    <p:sldId id="450" r:id="rId159"/>
    <p:sldId id="417" r:id="rId160"/>
    <p:sldId id="418" r:id="rId161"/>
    <p:sldId id="419" r:id="rId162"/>
    <p:sldId id="420" r:id="rId163"/>
    <p:sldId id="422" r:id="rId164"/>
    <p:sldId id="451" r:id="rId165"/>
    <p:sldId id="423" r:id="rId166"/>
    <p:sldId id="425" r:id="rId167"/>
    <p:sldId id="426" r:id="rId168"/>
    <p:sldId id="427" r:id="rId169"/>
    <p:sldId id="424" r:id="rId170"/>
    <p:sldId id="428" r:id="rId171"/>
    <p:sldId id="429" r:id="rId1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00" d="100"/>
        <a:sy n="100" d="100"/>
      </p:scale>
      <p:origin x="0" y="-4395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tableStyles" Target="tableStyles.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viewProps" Target="view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theme" Target="theme/theme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8604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20d99bf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59e222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37eb12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7749e5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775d2b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e19b08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9fc2b5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aff204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36ce6e9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ae3bd8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b7025800008f08409#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94cba28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5cfebf7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48ca55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a16d97e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d426c7c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11deb88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f1a9bab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640aea4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5e50df8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0fada42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1b51f13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a3b3c4a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79b005d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e589acc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b496a7c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8.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8.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8.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9.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9.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9.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1.xml"/><Relationship Id="rId1" Type="http://schemas.openxmlformats.org/officeDocument/2006/relationships/slideLayout" Target="../slideLayouts/slideLayout3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2.xml"/><Relationship Id="rId1" Type="http://schemas.openxmlformats.org/officeDocument/2006/relationships/slideLayout" Target="../slideLayouts/slideLayout30.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0.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0.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30.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30.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3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1.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1.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31.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3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3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3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3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8.xml"/><Relationship Id="rId1" Type="http://schemas.openxmlformats.org/officeDocument/2006/relationships/slideLayout" Target="../slideLayouts/slideLayout32.xml"/><Relationship Id="rId4" Type="http://schemas.openxmlformats.org/officeDocument/2006/relationships/image" Target="../media/image8.png"/></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3.xml"/><Relationship Id="rId1" Type="http://schemas.openxmlformats.org/officeDocument/2006/relationships/slideLayout" Target="../slideLayouts/slideLayout22.xml"/><Relationship Id="rId4" Type="http://schemas.openxmlformats.org/officeDocument/2006/relationships/image" Target="../media/image8.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8_BD.56_1#9d44023a2?vja=1&amp;pid=649b42e13&amp;color=0,0,0&amp;mp=1&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mother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Disneyland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a:t>
            </a:r>
            <a:endParaRPr lang="en-US" altLang="zh-CN" sz="2000" dirty="0"/>
          </a:p>
        </p:txBody>
      </p:sp>
      <p:sp>
        <p:nvSpPr>
          <p:cNvPr id="3" name="QB_8_AN.57_1#9d44023a2.blank?vja=1&amp;pid=649b42e13&amp;color=0,0,0&amp;mp=1&amp;vpa=24&amp;vtp=1"/>
          <p:cNvSpPr/>
          <p:nvPr/>
        </p:nvSpPr>
        <p:spPr>
          <a:xfrm>
            <a:off x="7546975" y="858013"/>
            <a:ext cx="692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would</a:t>
            </a:r>
            <a:endParaRPr lang="en-US" altLang="zh-CN" sz="2000" dirty="0"/>
          </a:p>
        </p:txBody>
      </p:sp>
      <p:sp>
        <p:nvSpPr>
          <p:cNvPr id="4" name="QB_8_AS.58_1#9d44023a2?vja=1&amp;pid=649b42e13&amp;color=0,0,0&amp;vtp=1"/>
          <p:cNvSpPr/>
          <p:nvPr/>
        </p:nvSpPr>
        <p:spPr>
          <a:xfrm>
            <a:off x="722376" y="17062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由childhood及at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weekends可知，此处表示过去的习惯或例行的活动，意为“总是”，应填would。注意used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to也可以表示过去的习惯性动作，但此短语通常隐含“现在不再这样做了”。</a:t>
            </a:r>
            <a:endParaRPr lang="en-US" altLang="zh-CN" sz="2200" dirty="0"/>
          </a:p>
        </p:txBody>
      </p:sp>
      <p:sp>
        <p:nvSpPr>
          <p:cNvPr id="5" name="QB_8_BD.59_1#0eed463cf?vja=1&amp;pid=649b42e1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endParaRPr lang="en-US" altLang="zh-CN" sz="2000" dirty="0"/>
          </a:p>
        </p:txBody>
      </p:sp>
      <p:sp>
        <p:nvSpPr>
          <p:cNvPr id="6" name="QB_8_AN.60_1#0eed463cf.blank?vja=1&amp;pid=649b42e13&amp;color=0,0,0&amp;vpa=25&amp;vtp=1"/>
          <p:cNvSpPr/>
          <p:nvPr/>
        </p:nvSpPr>
        <p:spPr>
          <a:xfrm>
            <a:off x="6942201" y="2465959"/>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a:t>
            </a:r>
            <a:endParaRPr lang="en-US" altLang="zh-CN" sz="2000" dirty="0"/>
          </a:p>
        </p:txBody>
      </p:sp>
      <p:sp>
        <p:nvSpPr>
          <p:cNvPr id="7" name="QB_8_AS.61_1#0eed463cf?vja=1&amp;pid=649b42e13&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can表示可能性，在肯定句中意为“可能会，有时会”，指一时的情况。</a:t>
            </a:r>
            <a:endParaRPr lang="en-US" altLang="zh-CN" sz="2200" dirty="0"/>
          </a:p>
        </p:txBody>
      </p:sp>
      <p:sp>
        <p:nvSpPr>
          <p:cNvPr id="8" name="QB_8_BD.62_1#7a5dbaa19?vja=1&amp;pid=649b42e13&amp;color=0,0,0&amp;vtp=1"/>
          <p:cNvSpPr/>
          <p:nvPr/>
        </p:nvSpPr>
        <p:spPr>
          <a:xfrm>
            <a:off x="722376" y="32766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endParaRPr lang="en-US" altLang="zh-CN" sz="2000" dirty="0"/>
          </a:p>
        </p:txBody>
      </p:sp>
      <p:sp>
        <p:nvSpPr>
          <p:cNvPr id="9" name="QB_8_AN.63_1#7a5dbaa19.blank?vja=1&amp;pid=649b42e13&amp;color=0,0,0&amp;vpa=26&amp;vtp=1"/>
          <p:cNvSpPr/>
          <p:nvPr/>
        </p:nvSpPr>
        <p:spPr>
          <a:xfrm>
            <a:off x="4589526" y="3238500"/>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endParaRPr lang="en-US" altLang="zh-CN" sz="2000" dirty="0"/>
          </a:p>
        </p:txBody>
      </p:sp>
      <p:sp>
        <p:nvSpPr>
          <p:cNvPr id="10" name="QB_8_AS.64_1#7a5dbaa19?vja=1&amp;pid=649b42e13&amp;color=0,0,0&amp;vtp=1"/>
          <p:cNvSpPr/>
          <p:nvPr/>
        </p:nvSpPr>
        <p:spPr>
          <a:xfrm>
            <a:off x="722376" y="3703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should表示对过去、现在或将来情况的某种推测，意为“可能；该”，此处表示“他可能随时会到”。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7_BD.475_1#087e15c4e?vja=1&amp;pid=cc3e0033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Heffernan?(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6_1#087e15c4e.bracket?vja=1&amp;pid=cc3e00331&amp;color=0,0,0&amp;vpa=195&amp;vtp=1"/>
          <p:cNvSpPr/>
          <p:nvPr/>
        </p:nvSpPr>
        <p:spPr>
          <a:xfrm>
            <a:off x="518820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75_2#087e15c4e.choices?vja=1&amp;pid=cc3e0033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p:txBody>
      </p:sp>
      <p:sp>
        <p:nvSpPr>
          <p:cNvPr id="5" name="QC_7_AS.477_1#087e15c4e?vja=1&amp;pid=cc3e00331&amp;color=0,0,0&amp;vtp=1"/>
          <p:cNvSpPr/>
          <p:nvPr/>
        </p:nvSpPr>
        <p:spPr>
          <a:xfrm>
            <a:off x="722376" y="28398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推理判断题。根据文章中对这本书的内容描述，特别是第四段中的Nations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urging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conservation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another和“Nations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deep-sea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or.”以及最后一段内容可知，赫弗南在书中提到了人们对海洋资源需求的不断增长，以及这些需求与保护海洋健康和生物多样性之间的冲突。还提到我们正处于一个关键的十字路口，需要以更加可持续的方式去探索海洋资源。由此可推断出，赫弗南担忧海洋过度开采带来的生态失衡。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7_BD.478_1#fb2f9386b?vja=1&amp;pid=cc3e0033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9_1#fb2f9386b.bracket?vja=1&amp;pid=cc3e00331&amp;color=0,0,0&amp;vpa=196&amp;vtp=1"/>
          <p:cNvSpPr/>
          <p:nvPr/>
        </p:nvSpPr>
        <p:spPr>
          <a:xfrm>
            <a:off x="30766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78_2#fb2f9386b.choices?vja=1&amp;pid=cc3e0033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80054" algn="l"/>
                <a:tab pos="5185507" algn="l"/>
                <a:tab pos="8006861"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review.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paper.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proposal.</a:t>
            </a:r>
            <a:endParaRPr lang="en-US" altLang="zh-CN" sz="2000" dirty="0"/>
          </a:p>
        </p:txBody>
      </p:sp>
      <p:sp>
        <p:nvSpPr>
          <p:cNvPr id="5" name="QC_7_AS.480_1#fb2f9386b?vja=1&amp;pid=cc3e00331&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fast-paced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thoroughly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journalist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Heffernan.”并结合全文内容可知，本文概述了奥利芙·赫弗南所著的</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High</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Seas</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Greed</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Power</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and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Battle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for</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Unclaimed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Ocean</a:t>
            </a:r>
            <a:r>
              <a:rPr lang="en-US" altLang="zh-CN" sz="2000" b="0" i="0" dirty="0">
                <a:solidFill>
                  <a:srgbClr val="385723"/>
                </a:solidFill>
                <a:latin typeface="Times New Roman" pitchFamily="34" charset="0"/>
                <a:ea typeface="微软雅黑" pitchFamily="34" charset="-122"/>
                <a:cs typeface="Times New Roman" pitchFamily="34" charset="-120"/>
              </a:rPr>
              <a:t>一书的主题和内容，包括人们对海洋资源不断增长的需求、由此产生的矛盾以及海洋过度开发带来的生态失衡等，因此，本文应是一篇书评。故选B项。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6_BD.481_1#75c16c1f8?vja=1&amp;pid=a16d97e56&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[北京海淀区2025高二期末]</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481_2#75c16c1f8?sp=1&amp;vja=1&amp;pid=a16d97e56&amp;color=0,0,0&amp;vtp=1"/>
          <p:cNvSpPr/>
          <p:nvPr/>
        </p:nvSpPr>
        <p:spPr>
          <a:xfrm>
            <a:off x="722376" y="1290271"/>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Conflict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Avoidance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Doesn’t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Any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Favours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scenario: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back.1.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dismissive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（鄙视的）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hypercritical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（过分挑剔的）.People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reaction.2.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“fighting”.It’s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frustrated.</a:t>
            </a:r>
            <a:endParaRPr lang="en-US" altLang="zh-CN" sz="2000" dirty="0"/>
          </a:p>
          <a:p>
            <a:pPr algn="just">
              <a:lnSpc>
                <a:spcPct val="125000"/>
              </a:lnSpc>
            </a:pPr>
            <a:endParaRPr lang="en-US" altLang="zh-CN" sz="2000" dirty="0"/>
          </a:p>
        </p:txBody>
      </p:sp>
      <p:sp>
        <p:nvSpPr>
          <p:cNvPr id="4" name="QM_6_AN.482_1#75c16c1f8.blank?vja=1&amp;pid=a16d97e56&amp;color=0,0,0&amp;vpa=197&amp;vtp=1"/>
          <p:cNvSpPr/>
          <p:nvPr/>
        </p:nvSpPr>
        <p:spPr>
          <a:xfrm>
            <a:off x="3033776" y="2395171"/>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5" name="QM_6_AN.483_1#75c16c1f8.blank?vja=1&amp;pid=a16d97e56&amp;color=0,0,0&amp;vpa=198&amp;vtp=1"/>
          <p:cNvSpPr/>
          <p:nvPr/>
        </p:nvSpPr>
        <p:spPr>
          <a:xfrm>
            <a:off x="11100308" y="3919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1_2#75c16c1f8?sp=1&amp;vja=1&amp;pid=a16d97e56&amp;color=0,0,0&amp;vtp=1">
            <a:extLst>
              <a:ext uri="{FF2B5EF4-FFF2-40B4-BE49-F238E27FC236}">
                <a16:creationId xmlns:a16="http://schemas.microsoft.com/office/drawing/2014/main" id="{70427D46-227E-B4CD-90BE-083565035B24}"/>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Before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feelings.3.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affirmations: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toolbox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co-workers.</a:t>
            </a:r>
            <a:endParaRPr lang="en-US" altLang="zh-CN" sz="2000" dirty="0"/>
          </a:p>
        </p:txBody>
      </p:sp>
      <p:sp>
        <p:nvSpPr>
          <p:cNvPr id="3" name="QM_6_AN.484_1#75c16c1f8.blank?vja=1&amp;pid=a16d97e56&amp;color=0,0,0&amp;vpa=199&amp;vtp=1">
            <a:extLst>
              <a:ext uri="{FF2B5EF4-FFF2-40B4-BE49-F238E27FC236}">
                <a16:creationId xmlns:a16="http://schemas.microsoft.com/office/drawing/2014/main" id="{3E6E425F-FB32-8DB2-D13D-A8DC385FF248}"/>
              </a:ext>
            </a:extLst>
          </p:cNvPr>
          <p:cNvSpPr/>
          <p:nvPr/>
        </p:nvSpPr>
        <p:spPr>
          <a:xfrm>
            <a:off x="7976299" y="86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485_1#75c16c1f8.blank?vja=1&amp;pid=a16d97e56&amp;color=0,0,0&amp;vpa=200&amp;vtp=1">
            <a:extLst>
              <a:ext uri="{FF2B5EF4-FFF2-40B4-BE49-F238E27FC236}">
                <a16:creationId xmlns:a16="http://schemas.microsoft.com/office/drawing/2014/main" id="{75C817D7-4117-30A7-1CB5-BF14E9CB915B}"/>
              </a:ext>
            </a:extLst>
          </p:cNvPr>
          <p:cNvSpPr/>
          <p:nvPr/>
        </p:nvSpPr>
        <p:spPr>
          <a:xfrm>
            <a:off x="3544951" y="4290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486_1#75c16c1f8.blank?vja=1&amp;pid=a16d97e56&amp;color=0,0,0&amp;vpa=201&amp;vtp=1">
            <a:extLst>
              <a:ext uri="{FF2B5EF4-FFF2-40B4-BE49-F238E27FC236}">
                <a16:creationId xmlns:a16="http://schemas.microsoft.com/office/drawing/2014/main" id="{A275A574-B3D7-2860-8532-125732899F74}"/>
              </a:ext>
            </a:extLst>
          </p:cNvPr>
          <p:cNvSpPr/>
          <p:nvPr/>
        </p:nvSpPr>
        <p:spPr>
          <a:xfrm>
            <a:off x="1481201" y="4671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extLst>
      <p:ext uri="{BB962C8B-B14F-4D97-AF65-F5344CB8AC3E}">
        <p14:creationId xmlns:p14="http://schemas.microsoft.com/office/powerpoint/2010/main" val="3222775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M_6_BD.487_1#75c16c1f8?vja=1&amp;pid=a16d97e56&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A.Practise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pretty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conflict-avoidant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self-compassion.</a:t>
            </a:r>
            <a:endParaRPr lang="en-US" altLang="zh-CN" sz="2000" dirty="0"/>
          </a:p>
        </p:txBody>
      </p:sp>
      <p:sp>
        <p:nvSpPr>
          <p:cNvPr id="3" name="QM_6_EX.488_1#75c16c1f8?vja=1&amp;pid=a16d97e56&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本文是一篇议论文。文章通过分析回避冲突的现象及其心理根源，指出冲突是人际沟通中健康且必要的组成部分，应积极应对而非回避，并提供了有效的冲突应对策略。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7_BD.489_1#c32881bd5?vja=1&amp;pid=75c16c1f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0_1#c32881bd5.blank?vja=1&amp;pid=75c16c1f8&amp;color=0,0,0&amp;vpa=202&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491_1#c32881bd5?vja=1&amp;pid=75c16c1f8&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描述了在工作中被同事抢走功劳却选择默默退后的场景，下文提到在邻里关系、友谊甚至是家庭关系中也会出现类似的回避冲突的情况。设空处应承上启下，对上文的事例进行定义和概括，点明这种行为就是“回避冲突”。F项（回避冲突意味着不惜一切代价避免可能的分歧）准确总结了上文描述的场景，并引出下文回避冲突在不同人际关系中的表现。故选F项。</a:t>
            </a:r>
            <a:endParaRPr lang="en-US" altLang="zh-CN" sz="2200" dirty="0"/>
          </a:p>
        </p:txBody>
      </p:sp>
      <p:sp>
        <p:nvSpPr>
          <p:cNvPr id="5" name="QB_7_BD.492_1#d5935382a?vja=1&amp;pid=75c16c1f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93_1#d5935382a.blank?vja=1&amp;pid=75c16c1f8&amp;color=0,0,0&amp;vpa=203&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7_AS.494_1#d5935382a?vja=1&amp;pid=75c16c1f8&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解释了人们回避冲突的心理根源——成长在轻视或过分挑剔的环境中，这使他们经常预想到负面结果并难以信任他人。设空处应进一步阐释这种心理状态。D项（换句话说，对他们来说，坚定地表达观点似乎相当可怕）解释了他们回避冲突的原因，与上文逻辑一致，其中的them与上文的People相呼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7_BD.495_1#bf36239c4?vja=1&amp;pid=75c16c1f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6_1#bf36239c4.blank?vja=1&amp;pid=75c16c1f8&amp;color=0,0,0&amp;vpa=204&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497_1#bf36239c4?vja=1&amp;pid=75c16c1f8&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根据本段的主旨句“Before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confronting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ings.”可知，本段建议在面对他人之前要先审视自己的感受，下文给出了关于自我肯定的话语。由此可知，设空处应承接空前“审视感受”的话题，并能引出空后的例子。G项（与其压抑情绪，不如试着从自我同情的角度来看待它们）承上启下，符合语境。故选G项。</a:t>
            </a:r>
            <a:endParaRPr lang="en-US" altLang="zh-CN" sz="2200" dirty="0"/>
          </a:p>
        </p:txBody>
      </p:sp>
      <p:sp>
        <p:nvSpPr>
          <p:cNvPr id="5" name="QB_7_BD.498_1#69c9cf4e4?vja=1&amp;pid=75c16c1f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99_1#69c9cf4e4.blank?vja=1&amp;pid=75c16c1f8&amp;color=0,0,0&amp;vpa=205&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500_1#69c9cf4e4?vja=1&amp;pid=75c16c1f8&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在面对冲突前要有计划，包括写下有事实依据的回应；下文强调这样做能让自己更有信心。A项（练习你想要解释清楚的关键点）进一步列举计划的内容，说明有计划地准备和练习的重要性，同时引出下文这样做带来的良好效果。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7_BD.501_1#526a0995e?vja=1&amp;pid=75c16c1f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2_1#526a0995e.blank?vja=1&amp;pid=75c16c1f8&amp;color=0,0,0&amp;vpa=206&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503_1#526a0995e?vja=1&amp;pid=75c16c1f8&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段首，应为段落主旨句。根据空后内容可知，本段主要介绍了有效解决问题意味着要将冲突视为与他人沟通的健康组成部分，而且分歧能够促进更深入的理解，使人们更容易建立联系。由此可知，设空处应指出冲突的普遍性或正常性。C项（冲突是我们个人生活和职业生活中的正常组成部分）符合语境，引出下文关于正视冲突和将冲突视为与他人沟通的健康组成部分的论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C_4#beac27240.fixed?vja=1&amp;pid=7712f080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beac27240.fixed?vja=1&amp;pid=7712f080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beac27240.fixed?vja=1&amp;pid=7712f080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beac27240.fixed?vja=1&amp;pid=7712f080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P_6_BD#d67da10a6?vja=1&amp;pid=d426c7c8a&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1.After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continuous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reconstruction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natural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（recover）,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park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reopened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visitors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2021.</a:t>
            </a:r>
            <a:endParaRPr lang="en-US" altLang="zh-CN" sz="2000" dirty="0"/>
          </a:p>
        </p:txBody>
      </p:sp>
      <p:sp>
        <p:nvSpPr>
          <p:cNvPr id="4" name="QB_6_AN.505_1#d67da10a6.blank?vja=1&amp;pid=d426c7c8a&amp;color=0,0,0&amp;vpa=207&amp;vtp=1"/>
          <p:cNvSpPr/>
          <p:nvPr/>
        </p:nvSpPr>
        <p:spPr>
          <a:xfrm>
            <a:off x="6169089" y="12263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recovery</a:t>
            </a:r>
            <a:endParaRPr lang="en-US" altLang="zh-CN" sz="2000" dirty="0"/>
          </a:p>
        </p:txBody>
      </p:sp>
      <p:sp>
        <p:nvSpPr>
          <p:cNvPr id="5" name="QB_6_AS.506_1#4b9e62bce?vja=1&amp;pid=d426c7c8a&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句意为：经过不断的重建和自然恢复，该公园于2021年重新向游客开放。设空处与reconstruction并列，作介词After的宾语，其前有形容词natural修饰，应用名词。故填recovery。</a:t>
            </a:r>
            <a:endParaRPr lang="en-US" altLang="zh-CN" sz="2200" dirty="0"/>
          </a:p>
        </p:txBody>
      </p:sp>
      <p:sp>
        <p:nvSpPr>
          <p:cNvPr id="6" name="QB_6_BD.507_1#4f085ba93?vja=1&amp;pid=d426c7c8a&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showcase.</a:t>
            </a:r>
            <a:endParaRPr lang="en-US" altLang="zh-CN" sz="2000" dirty="0"/>
          </a:p>
        </p:txBody>
      </p:sp>
      <p:sp>
        <p:nvSpPr>
          <p:cNvPr id="7" name="QB_6_AN.508_1#4f085ba93.blank?vja=1&amp;pid=d426c7c8a&amp;color=0,0,0&amp;vpa=208&amp;vtp=1"/>
          <p:cNvSpPr/>
          <p:nvPr/>
        </p:nvSpPr>
        <p:spPr>
          <a:xfrm>
            <a:off x="8469249" y="2836545"/>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greedy</a:t>
            </a:r>
            <a:endParaRPr lang="en-US" altLang="zh-CN" sz="2000" dirty="0"/>
          </a:p>
        </p:txBody>
      </p:sp>
      <p:sp>
        <p:nvSpPr>
          <p:cNvPr id="8" name="QB_6_AS.509_1#4f085ba93?vja=1&amp;pid=d426c7c8a&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句意为：这个小女孩已经在商店前面驻足了很久，非常渴望得到玻璃陈列柜里展示的精美礼物。设空处为形容词作状语，表示主语的心理状态，意为“渴望的”。故填greedy。</a:t>
            </a:r>
            <a:endParaRPr lang="en-US" altLang="zh-CN" sz="2200" dirty="0"/>
          </a:p>
        </p:txBody>
      </p:sp>
      <p:sp>
        <p:nvSpPr>
          <p:cNvPr id="9" name="QB_6_BD.510_1#eec77eec0?vja=1&amp;pid=d426c7c8a&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t>
            </a:r>
            <a:endParaRPr lang="en-US" altLang="zh-CN" sz="2000" dirty="0"/>
          </a:p>
        </p:txBody>
      </p:sp>
      <p:sp>
        <p:nvSpPr>
          <p:cNvPr id="10" name="QB_6_AN.511_1#eec77eec0.blank?vja=1&amp;pid=d426c7c8a&amp;color=0,0,0&amp;vpa=209&amp;vtp=1"/>
          <p:cNvSpPr/>
          <p:nvPr/>
        </p:nvSpPr>
        <p:spPr>
          <a:xfrm>
            <a:off x="8086789" y="4462145"/>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beneficial</a:t>
            </a:r>
            <a:endParaRPr lang="en-US" altLang="zh-CN" sz="2000" dirty="0"/>
          </a:p>
        </p:txBody>
      </p:sp>
      <p:sp>
        <p:nvSpPr>
          <p:cNvPr id="11" name="QB_6_AS.512_1#eec77eec0?vja=1&amp;pid=d426c7c8a&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句意为：长远来看，教育财政投入充足对整个国家的全面发展是有益处的。be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有益”。故填beneficial。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6_BD#b77858560?vja=1&amp;pid=320d99bfd&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二、在空白处填入括号内单词的正确形式。</a:t>
            </a:r>
            <a:endParaRPr lang="en-US" altLang="zh-CN" sz="2200" dirty="0"/>
          </a:p>
        </p:txBody>
      </p:sp>
      <p:sp>
        <p:nvSpPr>
          <p:cNvPr id="3" name="QB_7_BD.65_1#e40c3d14a?vja=1&amp;pid=b77858560&amp;color=0,0,0&amp;vtp=1"/>
          <p:cNvSpPr/>
          <p:nvPr/>
        </p:nvSpPr>
        <p:spPr>
          <a:xfrm>
            <a:off x="722376" y="131332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machines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4" name="QB_7_AN.66_1#e40c3d14a.blank?vja=1&amp;pid=b77858560&amp;color=0,0,0&amp;vpa=27&amp;vtp=1"/>
          <p:cNvSpPr/>
          <p:nvPr/>
        </p:nvSpPr>
        <p:spPr>
          <a:xfrm>
            <a:off x="6059551" y="1275223"/>
            <a:ext cx="256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checked</a:t>
            </a:r>
            <a:endParaRPr lang="en-US" altLang="zh-CN" sz="2000" dirty="0"/>
          </a:p>
        </p:txBody>
      </p:sp>
      <p:sp>
        <p:nvSpPr>
          <p:cNvPr id="5" name="QB_7_AS.67_1#e40c3d14a?vja=1&amp;pid=b77858560&amp;color=0,0,0&amp;vtp=1"/>
          <p:cNvSpPr/>
          <p:nvPr/>
        </p:nvSpPr>
        <p:spPr>
          <a:xfrm>
            <a:off x="722376" y="17349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此处为固定句型“it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recommended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”，that引导的从句谓语使用“should+动词原形”，should可省略。machines和check之间为被动关系，应用被动语态。</a:t>
            </a:r>
            <a:endParaRPr lang="en-US" altLang="zh-CN" sz="2200" dirty="0"/>
          </a:p>
        </p:txBody>
      </p:sp>
      <p:sp>
        <p:nvSpPr>
          <p:cNvPr id="6" name="QB_7_BD.68_1#1624a2647?vja=1&amp;pid=b77858560&amp;color=0,0,0&amp;vtp=1"/>
          <p:cNvSpPr/>
          <p:nvPr/>
        </p:nvSpPr>
        <p:spPr>
          <a:xfrm>
            <a:off x="722376" y="2542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7" name="QB_7_AN.69_1#1624a2647.blank?vja=1&amp;pid=b77858560&amp;color=0,0,0&amp;vpa=28&amp;vtp=1"/>
          <p:cNvSpPr/>
          <p:nvPr/>
        </p:nvSpPr>
        <p:spPr>
          <a:xfrm>
            <a:off x="5131054" y="2504059"/>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finished</a:t>
            </a:r>
            <a:endParaRPr lang="en-US" altLang="zh-CN" sz="2000" dirty="0"/>
          </a:p>
        </p:txBody>
      </p:sp>
      <p:sp>
        <p:nvSpPr>
          <p:cNvPr id="8" name="QB_7_AS.70_1#1624a2647?vja=1&amp;pid=b77858560&amp;color=0,0,0&amp;vtp=1"/>
          <p:cNvSpPr/>
          <p:nvPr/>
        </p:nvSpPr>
        <p:spPr>
          <a:xfrm>
            <a:off x="722376" y="296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该句中的“But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”为含蓄虚拟条件，根据语境，此处表示与过去事实相反的情况，所以用would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done形式。</a:t>
            </a:r>
            <a:endParaRPr lang="en-US" altLang="zh-CN" sz="2200" dirty="0"/>
          </a:p>
        </p:txBody>
      </p:sp>
      <p:sp>
        <p:nvSpPr>
          <p:cNvPr id="9" name="QB_7_BD.71_1#92fe8d05c?vja=1&amp;pid=b77858560&amp;color=0,0,0&amp;vtp=1"/>
          <p:cNvSpPr/>
          <p:nvPr/>
        </p:nvSpPr>
        <p:spPr>
          <a:xfrm>
            <a:off x="722376" y="376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endParaRPr lang="en-US" altLang="zh-CN" sz="2000" dirty="0"/>
          </a:p>
        </p:txBody>
      </p:sp>
      <p:sp>
        <p:nvSpPr>
          <p:cNvPr id="10" name="QB_7_AN.72_1#92fe8d05c.blank?vja=1&amp;pid=b77858560&amp;color=0,0,0&amp;vpa=29&amp;vtp=1"/>
          <p:cNvSpPr/>
          <p:nvPr/>
        </p:nvSpPr>
        <p:spPr>
          <a:xfrm>
            <a:off x="1505014" y="3723259"/>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11" name="QB_7_AS.73_1#92fe8d05c?vja=1&amp;pid=b77858560&amp;color=0,0,0&amp;vtp=1"/>
          <p:cNvSpPr/>
          <p:nvPr/>
        </p:nvSpPr>
        <p:spPr>
          <a:xfrm>
            <a:off x="722376" y="4144582"/>
            <a:ext cx="10872788"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此处为If引导的与现在事实相反的条件句，从句应用一般过去时，be动词的过去式用were。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B_6_BD.513_1#116d5705e?vja=1&amp;pid=d426c7c8a&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p:txBody>
      </p:sp>
      <p:sp>
        <p:nvSpPr>
          <p:cNvPr id="3" name="QB_6_AN.514_1#116d5705e.blank?vja=1&amp;pid=d426c7c8a&amp;color=0,0,0&amp;vpa=210&amp;vtp=1"/>
          <p:cNvSpPr/>
          <p:nvPr/>
        </p:nvSpPr>
        <p:spPr>
          <a:xfrm>
            <a:off x="5174488" y="845313"/>
            <a:ext cx="860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keep</a:t>
            </a:r>
            <a:endParaRPr lang="en-US" altLang="zh-CN" sz="2000" dirty="0"/>
          </a:p>
        </p:txBody>
      </p:sp>
      <p:sp>
        <p:nvSpPr>
          <p:cNvPr id="4" name="QB_6_AS.515_1#116d5705e?vja=1&amp;pid=d426c7c8a&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句意为：这家公司迫切希望跟上世界高科技发展的步伐。have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sth为固定搭配，意为“有做某事的欲望/愿望”。故填to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endParaRPr lang="en-US" altLang="zh-CN" sz="2200" dirty="0"/>
          </a:p>
        </p:txBody>
      </p:sp>
      <p:sp>
        <p:nvSpPr>
          <p:cNvPr id="5" name="QB_6_BD.516_1#579452393?vja=1&amp;pid=d426c7c8a&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B_6_AN.517_1#579452393.blank?vja=1&amp;pid=d426c7c8a&amp;color=0,0,0&amp;vpa=211&amp;vtp=1"/>
          <p:cNvSpPr/>
          <p:nvPr/>
        </p:nvSpPr>
        <p:spPr>
          <a:xfrm>
            <a:off x="9367901" y="2453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7" name="QB_6_AS.518_1#579452393?vja=1&amp;pid=d426c7c8a&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句意为：很难预测最新的科技可能会赚得多少利润。bring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in为固定搭配，意为“赚得，挣；引入”。故填in。</a:t>
            </a:r>
            <a:endParaRPr lang="en-US" altLang="zh-CN" sz="2200" dirty="0"/>
          </a:p>
        </p:txBody>
      </p:sp>
      <p:sp>
        <p:nvSpPr>
          <p:cNvPr id="8" name="QB_6_BD.519_1#b6852b71d?vja=1&amp;pid=d426c7c8a&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drought.</a:t>
            </a:r>
            <a:endParaRPr lang="en-US" altLang="zh-CN" sz="2000" dirty="0"/>
          </a:p>
        </p:txBody>
      </p:sp>
      <p:sp>
        <p:nvSpPr>
          <p:cNvPr id="9" name="QB_6_AN.520_1#b6852b71d.blank?vja=1&amp;pid=d426c7c8a&amp;color=0,0,0&amp;vpa=212&amp;vtp=1"/>
          <p:cNvSpPr/>
          <p:nvPr/>
        </p:nvSpPr>
        <p:spPr>
          <a:xfrm>
            <a:off x="6396101" y="36851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B_6_AS.521_1#b6852b71d?vja=1&amp;pid=d426c7c8a&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句意为：由于严重旱灾，明年将有数百万人面临饥饿。as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of为固定短语，意为“由于”。故填as。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B_6_BD.522_1#26925377a?vja=1&amp;pid=d426c7c8a&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ads.</a:t>
            </a:r>
            <a:endParaRPr lang="en-US" altLang="zh-CN" sz="2000" dirty="0"/>
          </a:p>
        </p:txBody>
      </p:sp>
      <p:sp>
        <p:nvSpPr>
          <p:cNvPr id="3" name="QB_6_AN.523_1#26925377a.blank?vja=1&amp;pid=d426c7c8a&amp;color=0,0,0&amp;vpa=213&amp;vtp=1"/>
          <p:cNvSpPr/>
          <p:nvPr/>
        </p:nvSpPr>
        <p:spPr>
          <a:xfrm>
            <a:off x="8743442" y="858013"/>
            <a:ext cx="790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banned</a:t>
            </a:r>
            <a:endParaRPr lang="en-US" altLang="zh-CN" sz="2000" dirty="0"/>
          </a:p>
        </p:txBody>
      </p:sp>
      <p:sp>
        <p:nvSpPr>
          <p:cNvPr id="4" name="QB_6_AS.524_1#26925377a?vja=1&amp;pid=d426c7c8a&amp;color=0,0,0&amp;vtp=1"/>
          <p:cNvSpPr/>
          <p:nvPr/>
        </p:nvSpPr>
        <p:spPr>
          <a:xfrm>
            <a:off x="722376" y="170624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句意为：在电视广告中禁止所有不健康食品是否明智，这一点尚无定论。此处为“have+宾语+宾补”结构，宾语all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unhealthy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food与动词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ban之间为逻辑上的被动关系，故用过去分词作宾补。故填banned。</a:t>
            </a:r>
            <a:endParaRPr lang="en-US" altLang="zh-CN" sz="2200" dirty="0"/>
          </a:p>
        </p:txBody>
      </p:sp>
      <p:sp>
        <p:nvSpPr>
          <p:cNvPr id="5" name="QB_6_BD.525_1#580653461?vja=1&amp;pid=d426c7c8a&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garbage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6" name="QB_6_AN.526_1#580653461.blank?vja=1&amp;pid=d426c7c8a&amp;color=0,0,0&amp;vpa=214&amp;vtp=1"/>
          <p:cNvSpPr/>
          <p:nvPr/>
        </p:nvSpPr>
        <p:spPr>
          <a:xfrm>
            <a:off x="7012051" y="2859659"/>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sorted</a:t>
            </a:r>
            <a:endParaRPr lang="en-US" altLang="zh-CN" sz="2000" dirty="0"/>
          </a:p>
        </p:txBody>
      </p:sp>
      <p:sp>
        <p:nvSpPr>
          <p:cNvPr id="7" name="QB_6_AS.527_1#580653461?vja=1&amp;pid=d426c7c8a&amp;color=0,0,0&amp;vtp=1"/>
          <p:cNvSpPr/>
          <p:nvPr/>
        </p:nvSpPr>
        <p:spPr>
          <a:xfrm>
            <a:off x="722376" y="33224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句意为：扔家庭垃圾之前先将它进行分类，是我们的职责。此处为“have+宾语+宾补”结构，sort和the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household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garbage之间为逻辑上的被动关系，故用其过去分词形式作宾补。故填sorted。</a:t>
            </a:r>
            <a:endParaRPr lang="en-US" altLang="zh-CN" sz="2200" dirty="0"/>
          </a:p>
        </p:txBody>
      </p:sp>
      <p:sp>
        <p:nvSpPr>
          <p:cNvPr id="8" name="QB_6_BD.528_1#64c8cacf8?vja=1&amp;pid=d426c7c8a&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surveys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scheduled.</a:t>
            </a:r>
            <a:endParaRPr lang="en-US" altLang="zh-CN" sz="2000" dirty="0"/>
          </a:p>
        </p:txBody>
      </p:sp>
      <p:sp>
        <p:nvSpPr>
          <p:cNvPr id="9" name="QB_6_AN.529_1#64c8cacf8.blank?vja=1&amp;pid=d426c7c8a&amp;color=0,0,0&amp;vpa=215&amp;vtp=1"/>
          <p:cNvSpPr/>
          <p:nvPr/>
        </p:nvSpPr>
        <p:spPr>
          <a:xfrm>
            <a:off x="4846701" y="4078859"/>
            <a:ext cx="2438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carried</a:t>
            </a:r>
            <a:endParaRPr lang="en-US" altLang="zh-CN" sz="2000" dirty="0"/>
          </a:p>
        </p:txBody>
      </p:sp>
      <p:sp>
        <p:nvSpPr>
          <p:cNvPr id="10" name="QB_6_AS.530_1#64c8cacf8?vja=1&amp;pid=d426c7c8a&amp;color=0,0,0&amp;vtp=1"/>
          <p:cNvSpPr/>
          <p:nvPr/>
        </p:nvSpPr>
        <p:spPr>
          <a:xfrm>
            <a:off x="722376" y="4541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句意为：所有的调查要求准确按照计划执行。在“it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”句型中，that引导的从句需要使用虚拟语气，从句谓语用“should+动词原形”，should可省略。carry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out与all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surveys之间为被动关系，应用被动语态，故填（should）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carried。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B_6_BD.531_1#888bdf699?vja=1&amp;pid=d426c7c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endParaRPr lang="en-US" altLang="zh-CN" sz="2000" dirty="0"/>
          </a:p>
        </p:txBody>
      </p:sp>
      <p:sp>
        <p:nvSpPr>
          <p:cNvPr id="3" name="QB_6_AN.532_1#888bdf699.blank?vja=1&amp;pid=d426c7c8a&amp;color=0,0,0&amp;vpa=216&amp;vtp=1"/>
          <p:cNvSpPr/>
          <p:nvPr/>
        </p:nvSpPr>
        <p:spPr>
          <a:xfrm>
            <a:off x="5557901"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533_1#888bdf699?vja=1&amp;pid=d426c7c8a&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句意为：正是她面对生活的乐观态度最为打动我。此处为“it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is/was+被强调部分+that/who+其他”强调句型，强调主语her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attitude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life，指物。故填that。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P_6_BD#f541c0f37?vja=1&amp;pid=11deb8880&amp;color=0,0,0&amp;vtp=1&amp;bt=1"/>
          <p:cNvSpPr/>
          <p:nvPr/>
        </p:nvSpPr>
        <p:spPr>
          <a:xfrm>
            <a:off x="722376" y="896112"/>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1.似乎过了很长时间，她才从恐慌中恢复过来。（recover）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After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seemed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ages,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______ 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2.经过三个小时的讨论，我们批准了新制定的安全条例。（approval）</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After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three-hour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discussion,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 _________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newly-made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safety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regulation.</a:t>
            </a:r>
            <a:endParaRPr lang="en-US" altLang="zh-CN" sz="2000" dirty="0"/>
          </a:p>
        </p:txBody>
      </p:sp>
      <p:sp>
        <p:nvSpPr>
          <p:cNvPr id="4" name="QB_6_AN.535_1#f541c0f37.blank?vja=1&amp;pid=11deb8880&amp;color=0,0,0&amp;vpa=217&amp;vtp=1"/>
          <p:cNvSpPr/>
          <p:nvPr/>
        </p:nvSpPr>
        <p:spPr>
          <a:xfrm>
            <a:off x="4591114" y="1620012"/>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recovered</a:t>
            </a:r>
            <a:endParaRPr lang="en-US" altLang="zh-CN" sz="2000" dirty="0"/>
          </a:p>
        </p:txBody>
      </p:sp>
      <p:sp>
        <p:nvSpPr>
          <p:cNvPr id="5" name="QB_6_AN.536_1#f541c0f37.blank?vja=1&amp;pid=11deb8880&amp;color=0,0,0&amp;vpa=218&amp;vtp=1"/>
          <p:cNvSpPr/>
          <p:nvPr/>
        </p:nvSpPr>
        <p:spPr>
          <a:xfrm>
            <a:off x="5988114" y="1620012"/>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6" name="QB_6_AN.537_1#f541c0f37.blank?vja=1&amp;pid=11deb8880&amp;color=0,0,0&amp;vpa=219&amp;vtp=1"/>
          <p:cNvSpPr/>
          <p:nvPr/>
        </p:nvSpPr>
        <p:spPr>
          <a:xfrm>
            <a:off x="6851714" y="1607312"/>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panic</a:t>
            </a:r>
            <a:endParaRPr lang="en-US" altLang="zh-CN" sz="2000" dirty="0"/>
          </a:p>
        </p:txBody>
      </p:sp>
      <p:sp>
        <p:nvSpPr>
          <p:cNvPr id="8" name="QB_6_AN.539_1#f541c0f37.blank?vja=1&amp;pid=11deb8880&amp;color=0,0,0&amp;vpa=220&amp;vtp=1"/>
          <p:cNvSpPr/>
          <p:nvPr/>
        </p:nvSpPr>
        <p:spPr>
          <a:xfrm>
            <a:off x="4499039" y="2369312"/>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gave</a:t>
            </a:r>
            <a:endParaRPr lang="en-US" altLang="zh-CN" sz="2000" dirty="0"/>
          </a:p>
        </p:txBody>
      </p:sp>
      <p:sp>
        <p:nvSpPr>
          <p:cNvPr id="9" name="QB_6_AN.540_1#f541c0f37.blank?vja=1&amp;pid=11deb8880&amp;color=0,0,0&amp;vpa=221&amp;vtp=1"/>
          <p:cNvSpPr/>
          <p:nvPr/>
        </p:nvSpPr>
        <p:spPr>
          <a:xfrm>
            <a:off x="5273739" y="2382012"/>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our</a:t>
            </a:r>
            <a:endParaRPr lang="en-US" altLang="zh-CN" sz="2000" dirty="0"/>
          </a:p>
        </p:txBody>
      </p:sp>
      <p:sp>
        <p:nvSpPr>
          <p:cNvPr id="10" name="QB_6_AN.541_1#f541c0f37.blank?vja=1&amp;pid=11deb8880&amp;color=0,0,0&amp;vpa=222&amp;vtp=1"/>
          <p:cNvSpPr/>
          <p:nvPr/>
        </p:nvSpPr>
        <p:spPr>
          <a:xfrm>
            <a:off x="5946839" y="23693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approval</a:t>
            </a:r>
            <a:endParaRPr lang="en-US" altLang="zh-CN" sz="2000" dirty="0"/>
          </a:p>
        </p:txBody>
      </p:sp>
      <p:sp>
        <p:nvSpPr>
          <p:cNvPr id="11" name="QB_6_AN.542_1#f541c0f37.blank?vja=1&amp;pid=11deb8880&amp;color=0,0,0&amp;vpa=223&amp;vtp=1"/>
          <p:cNvSpPr/>
          <p:nvPr/>
        </p:nvSpPr>
        <p:spPr>
          <a:xfrm>
            <a:off x="7191439" y="2382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2" name="QB_6_BD.543_1#320d6ef37?sp=1&amp;vja=1&amp;pid=11deb8880&amp;color=0,0,0&amp;vtp=1"/>
          <p:cNvSpPr/>
          <p:nvPr/>
        </p:nvSpPr>
        <p:spPr>
          <a:xfrm>
            <a:off x="722376" y="2801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3.为了远离潜在的危险，护士应该密切看管好婴儿。（get）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endParaRPr lang="en-US" altLang="zh-CN" sz="2000" dirty="0"/>
          </a:p>
        </p:txBody>
      </p:sp>
      <p:sp>
        <p:nvSpPr>
          <p:cNvPr id="13" name="QB_6_AN.544_1#320d6ef37.blank?vja=1&amp;pid=11deb8880&amp;color=0,0,0&amp;vpa=224&amp;vtp=1"/>
          <p:cNvSpPr/>
          <p:nvPr/>
        </p:nvSpPr>
        <p:spPr>
          <a:xfrm>
            <a:off x="2165795" y="31319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a:t>
            </a:r>
            <a:endParaRPr lang="en-US" altLang="zh-CN" sz="2000" dirty="0"/>
          </a:p>
        </p:txBody>
      </p:sp>
      <p:sp>
        <p:nvSpPr>
          <p:cNvPr id="14" name="QB_6_AN.545_1#320d6ef37.blank?vja=1&amp;pid=11deb8880&amp;color=0,0,0&amp;vpa=225&amp;vtp=1"/>
          <p:cNvSpPr/>
          <p:nvPr/>
        </p:nvSpPr>
        <p:spPr>
          <a:xfrm>
            <a:off x="2837434" y="3131947"/>
            <a:ext cx="593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away</a:t>
            </a:r>
            <a:endParaRPr lang="en-US" altLang="zh-CN" sz="2000" dirty="0"/>
          </a:p>
        </p:txBody>
      </p:sp>
      <p:sp>
        <p:nvSpPr>
          <p:cNvPr id="15" name="QB_6_AN.546_1#320d6ef37.blank?vja=1&amp;pid=11deb8880&amp;color=0,0,0&amp;vpa=226&amp;vtp=1"/>
          <p:cNvSpPr/>
          <p:nvPr/>
        </p:nvSpPr>
        <p:spPr>
          <a:xfrm>
            <a:off x="3775774" y="31446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6" name="QB_6_BD.547_1#ad79c4a9b?sp=1&amp;vja=1&amp;pid=11deb8880&amp;color=0,0,0&amp;vtp=1"/>
          <p:cNvSpPr/>
          <p:nvPr/>
        </p:nvSpPr>
        <p:spPr>
          <a:xfrm>
            <a:off x="722376" y="3944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4.她以一个有趣的故事结束了她的演讲，这使所有的观众都笑了。（conclude）</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a:t>
            </a:r>
            <a:endParaRPr lang="en-US" altLang="zh-CN" sz="2000" dirty="0"/>
          </a:p>
        </p:txBody>
      </p:sp>
      <p:sp>
        <p:nvSpPr>
          <p:cNvPr id="17" name="QB_6_AN.548_1#ad79c4a9b.blank?vja=1&amp;pid=11deb8880&amp;color=0,0,0&amp;vpa=227&amp;vtp=1"/>
          <p:cNvSpPr/>
          <p:nvPr/>
        </p:nvSpPr>
        <p:spPr>
          <a:xfrm>
            <a:off x="1290701" y="4287647"/>
            <a:ext cx="1100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concluded</a:t>
            </a:r>
            <a:endParaRPr lang="en-US" altLang="zh-CN" sz="2000" dirty="0"/>
          </a:p>
        </p:txBody>
      </p:sp>
      <p:sp>
        <p:nvSpPr>
          <p:cNvPr id="18" name="QB_6_AN.549_1#ad79c4a9b.blank?vja=1&amp;pid=11deb8880&amp;color=0,0,0&amp;vpa=228&amp;vtp=1"/>
          <p:cNvSpPr/>
          <p:nvPr/>
        </p:nvSpPr>
        <p:spPr>
          <a:xfrm>
            <a:off x="2675001" y="4287647"/>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her</a:t>
            </a:r>
            <a:endParaRPr lang="en-US" altLang="zh-CN" sz="2000" dirty="0"/>
          </a:p>
        </p:txBody>
      </p:sp>
      <p:sp>
        <p:nvSpPr>
          <p:cNvPr id="19" name="QB_6_AN.550_1#ad79c4a9b.blank?vja=1&amp;pid=11deb8880&amp;color=0,0,0&amp;vpa=229&amp;vtp=1"/>
          <p:cNvSpPr/>
          <p:nvPr/>
        </p:nvSpPr>
        <p:spPr>
          <a:xfrm>
            <a:off x="3310001" y="4274947"/>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speech</a:t>
            </a:r>
            <a:endParaRPr lang="en-US" altLang="zh-CN" sz="2000" dirty="0"/>
          </a:p>
        </p:txBody>
      </p:sp>
      <p:sp>
        <p:nvSpPr>
          <p:cNvPr id="20" name="QB_6_AN.551_1#ad79c4a9b.blank?vja=1&amp;pid=11deb8880&amp;color=0,0,0&amp;vpa=230&amp;vtp=1"/>
          <p:cNvSpPr/>
          <p:nvPr/>
        </p:nvSpPr>
        <p:spPr>
          <a:xfrm>
            <a:off x="4326001" y="4287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21" name="QB_6_BD.552_1#27a18024a?sp=1&amp;vja=1&amp;pid=11deb8880&amp;color=0,0,0&amp;vtp=1"/>
          <p:cNvSpPr/>
          <p:nvPr/>
        </p:nvSpPr>
        <p:spPr>
          <a:xfrm>
            <a:off x="722376" y="4706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5.人们普遍认为玩耍是儿童发展极为重要的一个部分。（agree）</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p:txBody>
      </p:sp>
      <p:sp>
        <p:nvSpPr>
          <p:cNvPr id="22" name="QB_6_AN.553_1#27a18024a.blank?vja=1&amp;pid=11deb8880&amp;color=0,0,0&amp;vpa=231&amp;vtp=1"/>
          <p:cNvSpPr/>
          <p:nvPr/>
        </p:nvSpPr>
        <p:spPr>
          <a:xfrm>
            <a:off x="782701" y="5049647"/>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3" name="QB_6_AN.554_1#27a18024a.blank?vja=1&amp;pid=11deb8880&amp;color=0,0,0&amp;vpa=232&amp;vtp=1"/>
          <p:cNvSpPr/>
          <p:nvPr/>
        </p:nvSpPr>
        <p:spPr>
          <a:xfrm>
            <a:off x="1409129" y="5049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24" name="QB_6_AN.555_1#27a18024a.blank?vja=1&amp;pid=11deb8880&amp;color=0,0,0&amp;vpa=233&amp;vtp=1"/>
          <p:cNvSpPr/>
          <p:nvPr/>
        </p:nvSpPr>
        <p:spPr>
          <a:xfrm>
            <a:off x="2060956" y="5036947"/>
            <a:ext cx="21955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generally/universally</a:t>
            </a:r>
            <a:endParaRPr lang="en-US" altLang="zh-CN" sz="2000" dirty="0"/>
          </a:p>
        </p:txBody>
      </p:sp>
      <p:sp>
        <p:nvSpPr>
          <p:cNvPr id="25" name="QB_6_AN.556_1#27a18024a.blank?vja=1&amp;pid=11deb8880&amp;color=0,0,0&amp;vpa=234&amp;vtp=1"/>
          <p:cNvSpPr/>
          <p:nvPr/>
        </p:nvSpPr>
        <p:spPr>
          <a:xfrm>
            <a:off x="4693984" y="5036947"/>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agreed</a:t>
            </a:r>
            <a:endParaRPr lang="en-US" altLang="zh-CN" sz="2000" dirty="0"/>
          </a:p>
        </p:txBody>
      </p:sp>
      <p:sp>
        <p:nvSpPr>
          <p:cNvPr id="26" name="QB_6_AN.557_1#27a18024a.blank?vja=1&amp;pid=11deb8880&amp;color=0,0,0&amp;vpa=235&amp;vtp=1"/>
          <p:cNvSpPr/>
          <p:nvPr/>
        </p:nvSpPr>
        <p:spPr>
          <a:xfrm>
            <a:off x="5841048" y="5049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7" grpId="0" build="p" animBg="1"/>
      <p:bldP spid="18" grpId="0" build="p" animBg="1"/>
      <p:bldP spid="19" grpId="0" build="p" animBg="1"/>
      <p:bldP spid="20" grpId="0" build="p" animBg="1"/>
      <p:bldP spid="22" grpId="0" build="p" animBg="1"/>
      <p:bldP spid="23" grpId="0" build="p" animBg="1"/>
      <p:bldP spid="24" grpId="0" build="p" animBg="1"/>
      <p:bldP spid="25" grpId="0" build="p" animBg="1"/>
      <p:bldP spid="26"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C_4#afabf1f43.fixed?vja=1&amp;pid=7712f080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afabf1f43.fixed?vja=1&amp;pid=7712f080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afabf1f43.fixed?vja=1&amp;pid=7712f080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afabf1f43.fixed?vja=1&amp;pid=7712f080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M_6_BD.558_1#8df9f6063?vja=1&amp;pid=f1a9bab4f&amp;color=0,0,0&amp;vtp=1&amp;bt=1"/>
          <p:cNvSpPr/>
          <p:nvPr/>
        </p:nvSpPr>
        <p:spPr>
          <a:xfrm>
            <a:off x="722376" y="900000"/>
            <a:ext cx="10753344" cy="3810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[湖北华中师大一附中2024高二月考]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misperceptions,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misinformation.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（放大）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（有偏见的）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prestigious,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58_1#8df9f6063?vja=1&amp;pid=f1a9bab4f&amp;color=0,0,0&amp;vtp=1&amp;bt=1">
            <a:extLst>
              <a:ext uri="{FF2B5EF4-FFF2-40B4-BE49-F238E27FC236}">
                <a16:creationId xmlns:a16="http://schemas.microsoft.com/office/drawing/2014/main" id="{8BB7C76B-9BE7-DD01-BF6A-6F4C8269D58F}"/>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prestigious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（利用）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Prestige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prestige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dysfunction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（关系失衡）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misalignment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（错位）.One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misalignment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incorrect</a:t>
            </a:r>
            <a:endParaRPr lang="en-US" altLang="zh-CN" sz="2000" dirty="0"/>
          </a:p>
        </p:txBody>
      </p:sp>
    </p:spTree>
    <p:extLst>
      <p:ext uri="{BB962C8B-B14F-4D97-AF65-F5344CB8AC3E}">
        <p14:creationId xmlns:p14="http://schemas.microsoft.com/office/powerpoint/2010/main" val="492936990"/>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58_1#8df9f6063?vja=1&amp;pid=f1a9bab4f&amp;color=0,0,0&amp;vtp=1&amp;bt=1">
            <a:extLst>
              <a:ext uri="{FF2B5EF4-FFF2-40B4-BE49-F238E27FC236}">
                <a16:creationId xmlns:a16="http://schemas.microsoft.com/office/drawing/2014/main" id="{B9D225B7-2658-D1CD-D3E4-62397E48F515}"/>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perceptions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polarisation”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endParaRPr lang="en-US" altLang="zh-CN" sz="2000" dirty="0"/>
          </a:p>
        </p:txBody>
      </p:sp>
      <p:sp>
        <p:nvSpPr>
          <p:cNvPr id="3" name="QM_6_EX.559_1#8df9f6063?vja=1&amp;pid=f1a9bab4f&amp;color=0,0,0&amp;vtp=1">
            <a:extLst>
              <a:ext uri="{FF2B5EF4-FFF2-40B4-BE49-F238E27FC236}">
                <a16:creationId xmlns:a16="http://schemas.microsoft.com/office/drawing/2014/main" id="{785738DD-D7EA-E193-FB22-DB11F058EBED}"/>
              </a:ext>
            </a:extLst>
          </p:cNvPr>
          <p:cNvSpPr/>
          <p:nvPr/>
        </p:nvSpPr>
        <p:spPr>
          <a:xfrm>
            <a:off x="722376" y="4338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本文是一篇说明文。文章主要说明了社交媒体的算法影响了人类的社会学习，一些人利用算法来推销自己，新闻充斥着各种负面信息，人与人之间存在冲突而不是合作。</a:t>
            </a:r>
            <a:endParaRPr lang="en-US" altLang="zh-CN" sz="2000" dirty="0"/>
          </a:p>
        </p:txBody>
      </p:sp>
    </p:spTree>
    <p:extLst>
      <p:ext uri="{BB962C8B-B14F-4D97-AF65-F5344CB8AC3E}">
        <p14:creationId xmlns:p14="http://schemas.microsoft.com/office/powerpoint/2010/main" val="283405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C_7_BD.560_1#803c31d43?vja=1&amp;pid=8df9f60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61_1#803c31d43.bracket?vja=1&amp;pid=8df9f6063&amp;color=0,0,0&amp;vpa=236&amp;vtp=1"/>
          <p:cNvSpPr/>
          <p:nvPr/>
        </p:nvSpPr>
        <p:spPr>
          <a:xfrm>
            <a:off x="6196267"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60_2#803c31d43.choices?vja=1&amp;pid=8df9f606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.Generating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.Raising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endParaRPr lang="en-US" altLang="zh-CN" sz="2000" dirty="0"/>
          </a:p>
        </p:txBody>
      </p:sp>
      <p:sp>
        <p:nvSpPr>
          <p:cNvPr id="5" name="QC_7_AS.562_1#803c31d43?vja=1&amp;pid=8df9f606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platforms,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algorithms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amplify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sustains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clicking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platforms.”可知，社交媒体算法的目标是提高社交媒体平台点击率。故选D项。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C_7_BD.563_1#cb79f3403?vja=1&amp;pid=8df9f606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polarisation”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64_1#cb79f3403.bracket?vja=1&amp;pid=8df9f6063&amp;color=0,0,0&amp;mp=1&amp;vpa=237&amp;vtp=1"/>
          <p:cNvSpPr/>
          <p:nvPr/>
        </p:nvSpPr>
        <p:spPr>
          <a:xfrm>
            <a:off x="83868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63_2#cb79f3403.choices?vja=1&amp;pid=8df9f606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assumption.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conclusion.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issue.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endParaRPr lang="en-US" altLang="zh-CN" sz="2000" dirty="0"/>
          </a:p>
        </p:txBody>
      </p:sp>
      <p:sp>
        <p:nvSpPr>
          <p:cNvPr id="5" name="QC_7_AS.565_1#cb79f3403?vja=1&amp;pid=8df9f6063&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内容可知，第四段提出了一个观点：功能错位的一个关键结果是人们开始对社会形成错误的认知。下文则用研究结果来证实这一关键结果。由此可知，作者提到“虚假极化”是为了解释功能错位带来的后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7_BD.74_1#8cc0db9bf?vja=1&amp;pid=b77858560&amp;color=0,0,0&amp;mp=1&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p:txBody>
      </p:sp>
      <p:sp>
        <p:nvSpPr>
          <p:cNvPr id="3" name="QB_7_AN.75_1#8cc0db9bf.blank?vja=1&amp;pid=b77858560&amp;color=0,0,0&amp;mp=1&amp;vpa=30&amp;vtp=1"/>
          <p:cNvSpPr/>
          <p:nvPr/>
        </p:nvSpPr>
        <p:spPr>
          <a:xfrm>
            <a:off x="3973703" y="858013"/>
            <a:ext cx="1803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took/should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endParaRPr lang="en-US" altLang="zh-CN" sz="2000" dirty="0"/>
          </a:p>
        </p:txBody>
      </p:sp>
      <p:sp>
        <p:nvSpPr>
          <p:cNvPr id="4" name="QB_7_AS.76_1#8cc0db9bf?vja=1&amp;pid=b77858560&amp;color=0,0,0&amp;vtp=1"/>
          <p:cNvSpPr/>
          <p:nvPr/>
        </p:nvSpPr>
        <p:spPr>
          <a:xfrm>
            <a:off x="722376" y="1696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句意为：我们是时候立即采取措施以加强社区的联系了。此处为固定句型it’s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sth，意为“某人应该/是时候做某事了”，注意用should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do时should不可省略。</a:t>
            </a:r>
            <a:endParaRPr lang="en-US" altLang="zh-CN" sz="2200" dirty="0"/>
          </a:p>
        </p:txBody>
      </p:sp>
      <p:sp>
        <p:nvSpPr>
          <p:cNvPr id="5" name="QB_7_BD.77_1#f82e5478e?vja=1&amp;pid=b77858560&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p:txBody>
      </p:sp>
      <p:sp>
        <p:nvSpPr>
          <p:cNvPr id="6" name="QB_7_AN.78_1#f82e5478e.blank?vja=1&amp;pid=b77858560&amp;color=0,0,0&amp;vpa=31&amp;vtp=1"/>
          <p:cNvSpPr/>
          <p:nvPr/>
        </p:nvSpPr>
        <p:spPr>
          <a:xfrm>
            <a:off x="4948301" y="2453259"/>
            <a:ext cx="10302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7" name="QB_7_AS.79_1#f82e5478e?vja=1&amp;pid=b77858560&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句意为：这两个陌生人交谈时就好像他们是多年的朋友一样。根据talked可知，此处as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if引导的从句描述与过去相反的事实，应用过去完成时。故填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C_7_BD.566_1#5e626dce0?vja=1&amp;pid=8df9f60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67_1#5e626dce0.blank?vja=1&amp;pid=8df9f6063&amp;color=0,0,0&amp;vpa=238&amp;vtp=1"/>
          <p:cNvSpPr/>
          <p:nvPr/>
        </p:nvSpPr>
        <p:spPr>
          <a:xfrm>
            <a:off x="7957566"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66_2#5e626dce0.choices?vja=1&amp;pid=8df9f606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amplification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D.monitor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guarantee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privacy</a:t>
            </a:r>
            <a:endParaRPr lang="en-US" altLang="zh-CN" sz="2000" dirty="0"/>
          </a:p>
        </p:txBody>
      </p:sp>
      <p:sp>
        <p:nvSpPr>
          <p:cNvPr id="5" name="QC_7_AS.568_1#5e626dce0?vja=1&amp;pid=8df9f6063&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algorithm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punishing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information.”可知，研究团队将改进算法以提高用户参与度并监管信息放大行为。故选A项。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QC_7_BD.569_1#25b88bbe7?vja=1&amp;pid=8df9f60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0_1#25b88bbe7.bracket?vja=1&amp;pid=8df9f6063&amp;color=0,0,0&amp;vpa=239&amp;vtp=1"/>
          <p:cNvSpPr/>
          <p:nvPr/>
        </p:nvSpPr>
        <p:spPr>
          <a:xfrm>
            <a:off x="4989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69_2#25b88bbe7.choices?vja=1&amp;pid=8df9f606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Misperceptions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Algorithm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endParaRPr lang="en-US" altLang="zh-CN" sz="2000" dirty="0"/>
          </a:p>
        </p:txBody>
      </p:sp>
      <p:sp>
        <p:nvSpPr>
          <p:cNvPr id="5" name="QC_7_AS.571_1#25b88bbe7?vja=1&amp;pid=8df9f6063&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一段内容并结合全文可知，本文主要说明了社交媒体的算法影响了人类的社会学习，一些人利用算法来推销自己，新闻充斥着负面信息，因此导致了社会观念等层面存在冲突。故C项（社交媒体算法扭曲了人类的社会学习）准确概括了本文内容，适合做本文的最佳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sp>
        <p:nvSpPr>
          <p:cNvPr id="2" name="QM_6_BD.572_1#ef80d6267?vja=1&amp;pid=f1a9bab4f&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[辽宁教研教改联合体2024模拟]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simplicity,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aggressive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endParaRPr lang="en-US" altLang="zh-CN" sz="2000" dirty="0"/>
          </a:p>
        </p:txBody>
      </p:sp>
    </p:spTree>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72_1#ef80d6267?vja=1&amp;pid=f1a9bab4f&amp;color=0,0,0&amp;vtp=1&amp;bt=1">
            <a:extLst>
              <a:ext uri="{FF2B5EF4-FFF2-40B4-BE49-F238E27FC236}">
                <a16:creationId xmlns:a16="http://schemas.microsoft.com/office/drawing/2014/main" id="{CE3C8676-9193-9723-CA06-667186F5C02F}"/>
              </a:ext>
            </a:extLst>
          </p:cNvPr>
          <p:cNvSpPr/>
          <p:nvPr/>
        </p:nvSpPr>
        <p:spPr>
          <a:xfrm>
            <a:off x="722376" y="900000"/>
            <a:ext cx="10753344" cy="450303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slavery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estranged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（疏远的）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endParaRPr lang="en-US" altLang="zh-CN" sz="2000" dirty="0"/>
          </a:p>
        </p:txBody>
      </p:sp>
      <p:sp>
        <p:nvSpPr>
          <p:cNvPr id="3" name="QM_6_EX.573_1#ef80d6267?vja=1&amp;pid=f1a9bab4f&amp;color=0,0,0&amp;vtp=1">
            <a:extLst>
              <a:ext uri="{FF2B5EF4-FFF2-40B4-BE49-F238E27FC236}">
                <a16:creationId xmlns:a16="http://schemas.microsoft.com/office/drawing/2014/main" id="{C17119AA-FE2F-43A5-5768-91527BF8CA15}"/>
              </a:ext>
            </a:extLst>
          </p:cNvPr>
          <p:cNvSpPr/>
          <p:nvPr/>
        </p:nvSpPr>
        <p:spPr>
          <a:xfrm>
            <a:off x="722376" y="5442585"/>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本文是一篇议论文。文章围绕“宽恕是否违背人类本性”这一主题进行了深入的探讨，通过对比两种不同的观点，分析了原谅在个体和社区中的作用和意义。</a:t>
            </a:r>
            <a:endParaRPr lang="en-US" altLang="zh-CN" sz="2000" dirty="0"/>
          </a:p>
        </p:txBody>
      </p:sp>
    </p:spTree>
    <p:extLst>
      <p:ext uri="{BB962C8B-B14F-4D97-AF65-F5344CB8AC3E}">
        <p14:creationId xmlns:p14="http://schemas.microsoft.com/office/powerpoint/2010/main" val="26288526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C_7_BD.574_1#5e6ce83d1?vja=1&amp;pid=ef80d62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forgiveness?(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5_1#5e6ce83d1.bracket?vja=1&amp;pid=ef80d6267&amp;color=0,0,0&amp;vpa=240&amp;vtp=1"/>
          <p:cNvSpPr/>
          <p:nvPr/>
        </p:nvSpPr>
        <p:spPr>
          <a:xfrm>
            <a:off x="549484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4_2#5e6ce83d1.choices?vja=1&amp;pid=ef80d626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B.Aggressive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welfare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affected.</a:t>
            </a:r>
            <a:endParaRPr lang="en-US" altLang="zh-CN" sz="2000" dirty="0"/>
          </a:p>
        </p:txBody>
      </p:sp>
      <p:sp>
        <p:nvSpPr>
          <p:cNvPr id="5" name="QC_7_AS.576_1#5e6ce83d1?vja=1&amp;pid=ef80d6267&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opinion,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forgivers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compromising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mercy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advantage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them.”可知，德罗尔认为宽恕者违背了他们的本性，宽恕者在向他人展示仁慈的同时，也在损害自己的幸福。故选D项。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BD.577_1#ff4a94261?vja=1&amp;pid=ef80d62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illustrate?(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8_1#ff4a94261.bracket?vja=1&amp;pid=ef80d6267&amp;color=0,0,0&amp;vpa=241&amp;vtp=1"/>
          <p:cNvSpPr/>
          <p:nvPr/>
        </p:nvSpPr>
        <p:spPr>
          <a:xfrm>
            <a:off x="65834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7_2#ff4a94261.choices?vja=1&amp;pid=ef80d62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p:txBody>
      </p:sp>
      <p:sp>
        <p:nvSpPr>
          <p:cNvPr id="5" name="QC_7_AS.579_1#ff4a94261?vja=1&amp;pid=ef80d6267&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individuals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harmonious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interactions.”可知，没有爱，我们与他人的联系就会破裂，控制他人的意愿并不会促成和谐的互动；本段最后一句“For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slavery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harmony?”以反问的方式来举例阐明，试图通过控制他人并不能带来真正的和谐或幸福，即控制就是伤害他人。故选D项。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30&amp;si=130">
    <p:spTree>
      <p:nvGrpSpPr>
        <p:cNvPr id="1" name=""/>
        <p:cNvGrpSpPr/>
        <p:nvPr/>
      </p:nvGrpSpPr>
      <p:grpSpPr>
        <a:xfrm>
          <a:off x="0" y="0"/>
          <a:ext cx="0" cy="0"/>
          <a:chOff x="0" y="0"/>
          <a:chExt cx="0" cy="0"/>
        </a:xfrm>
      </p:grpSpPr>
      <p:sp>
        <p:nvSpPr>
          <p:cNvPr id="2" name="QC_7_BD.580_1#d7ac5a952?vja=1&amp;pid=ef80d62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forgiveness?(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1_1#d7ac5a952.bracket?vja=1&amp;pid=ef80d6267&amp;color=0,0,0&amp;vpa=242&amp;vtp=1"/>
          <p:cNvSpPr/>
          <p:nvPr/>
        </p:nvSpPr>
        <p:spPr>
          <a:xfrm>
            <a:off x="658691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80_2#d7ac5a952.choices?vja=1&amp;pid=ef80d626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897554" algn="l"/>
                <a:tab pos="5566507" algn="l"/>
                <a:tab pos="82862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Favourable.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Reserved.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.Sceptical.</a:t>
            </a:r>
            <a:endParaRPr lang="en-US" altLang="zh-CN" sz="2000" dirty="0"/>
          </a:p>
        </p:txBody>
      </p:sp>
      <p:sp>
        <p:nvSpPr>
          <p:cNvPr id="5" name="QC_7_AS.582_1#d7ac5a952?vja=1&amp;pid=ef80d6267&amp;color=0,0,0&amp;vtp=1"/>
          <p:cNvSpPr/>
          <p:nvPr/>
        </p:nvSpPr>
        <p:spPr>
          <a:xfrm>
            <a:off x="722376" y="1696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推理判断题。根据第四段中的forgiveness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psychological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integrity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individuals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communities和“Forgiveness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relationships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reconnect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people.”以及最后一段中的“We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capacity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forgive.”可知，作者提到了宽恕他人的好处以及人们应该去学习宽恕，因此作者对宽恕的态度是赞成的。故选A项。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C_7_BD.583_1#278b88af4?vja=1&amp;pid=ef80d6267&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4_1#278b88af4.bracket?vja=1&amp;pid=ef80d6267&amp;color=0,0,0&amp;mp=1&amp;vpa=243&amp;vtp=1"/>
          <p:cNvSpPr/>
          <p:nvPr/>
        </p:nvSpPr>
        <p:spPr>
          <a:xfrm>
            <a:off x="63326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83_2#278b88af4.choices?vja=1&amp;pid=ef80d62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nature.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.Forgiveness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forgive.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.Actuality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potentiality.</a:t>
            </a:r>
            <a:endParaRPr lang="en-US" altLang="zh-CN" sz="2000" dirty="0"/>
          </a:p>
        </p:txBody>
      </p:sp>
      <p:sp>
        <p:nvSpPr>
          <p:cNvPr id="5" name="QC_7_AS.585_1#278b88af4?vja=1&amp;pid=ef80d6267&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主旨大意题。根据文章最后一段内容可知，作者指出我们不一定天生就具备原谅的能力，而是需要通过实践来发展这种能力。因此，学会原谅是需要我们付出努力去实践的。故选C项。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QM_6_BD.586_1#aa536c414?vja=1&amp;pid=640aea4ec&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[山东枣庄2025高二月考]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satellite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profit?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family’s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just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countries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6_1#aa536c414?vja=1&amp;pid=640aea4ec&amp;color=0,0,0&amp;vtp=1&amp;bt=1">
            <a:extLst>
              <a:ext uri="{FF2B5EF4-FFF2-40B4-BE49-F238E27FC236}">
                <a16:creationId xmlns:a16="http://schemas.microsoft.com/office/drawing/2014/main" id="{D13A7508-8D4B-1537-A400-AEFEE2899EB5}"/>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progress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compassion.”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today’s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M_6_EX.587_1#aa536c414?vja=1&amp;pid=640aea4ec&amp;color=0,0,0&amp;vtp=1">
            <a:extLst>
              <a:ext uri="{FF2B5EF4-FFF2-40B4-BE49-F238E27FC236}">
                <a16:creationId xmlns:a16="http://schemas.microsoft.com/office/drawing/2014/main" id="{0D07187D-F67A-CC99-B6DC-E1C0B40ADADD}"/>
              </a:ext>
            </a:extLst>
          </p:cNvPr>
          <p:cNvSpPr/>
          <p:nvPr/>
        </p:nvSpPr>
        <p:spPr>
          <a:xfrm>
            <a:off x="722376" y="3957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本文是一篇记叙文。文章讲述作者通过亲身经历意识到技术应服务于人类，而不仅仅是创造财富。</a:t>
            </a:r>
            <a:endParaRPr lang="en-US" altLang="zh-CN" sz="2000" dirty="0"/>
          </a:p>
        </p:txBody>
      </p:sp>
    </p:spTree>
    <p:extLst>
      <p:ext uri="{BB962C8B-B14F-4D97-AF65-F5344CB8AC3E}">
        <p14:creationId xmlns:p14="http://schemas.microsoft.com/office/powerpoint/2010/main" val="42162788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80_1#d59d52518?vja=1&amp;pid=159e22240&amp;color=0,0,0&amp;vtp=1&amp;bt=1"/>
          <p:cNvSpPr/>
          <p:nvPr/>
        </p:nvSpPr>
        <p:spPr>
          <a:xfrm>
            <a:off x="722376" y="896112"/>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fact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council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Ming’s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annoyance.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couple</a:t>
            </a:r>
            <a:endParaRPr lang="en-US" altLang="zh-CN" sz="2000" dirty="0"/>
          </a:p>
        </p:txBody>
      </p:sp>
      <p:sp>
        <p:nvSpPr>
          <p:cNvPr id="3" name="QM_6_AN.81_1#d59d52518.blank?vja=1&amp;pid=159e22240&amp;color=0,0,0&amp;vpa=32&amp;vtp=1"/>
          <p:cNvSpPr/>
          <p:nvPr/>
        </p:nvSpPr>
        <p:spPr>
          <a:xfrm>
            <a:off x="4837176" y="1226312"/>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definitely</a:t>
            </a:r>
            <a:endParaRPr lang="en-US" altLang="zh-CN" sz="2000" dirty="0"/>
          </a:p>
        </p:txBody>
      </p:sp>
      <p:sp>
        <p:nvSpPr>
          <p:cNvPr id="4" name="QM_6_AN.82_1#d59d52518.blank?vja=1&amp;pid=159e22240&amp;color=0,0,0&amp;vpa=33&amp;vtp=1"/>
          <p:cNvSpPr/>
          <p:nvPr/>
        </p:nvSpPr>
        <p:spPr>
          <a:xfrm>
            <a:off x="985901" y="2001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5" name="QM_6_AN.83_1#d59d52518.blank?vja=1&amp;pid=159e22240&amp;color=0,0,0&amp;vpa=34&amp;vtp=1"/>
          <p:cNvSpPr/>
          <p:nvPr/>
        </p:nvSpPr>
        <p:spPr>
          <a:xfrm>
            <a:off x="947801" y="2369312"/>
            <a:ext cx="2565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exposed/exposure</a:t>
            </a:r>
            <a:endParaRPr lang="en-US" altLang="zh-CN" sz="2000" dirty="0"/>
          </a:p>
        </p:txBody>
      </p:sp>
      <p:sp>
        <p:nvSpPr>
          <p:cNvPr id="6" name="QM_6_AN.84_1#d59d52518.blank?vja=1&amp;pid=159e22240&amp;color=0,0,0&amp;vpa=35&amp;vtp=1"/>
          <p:cNvSpPr/>
          <p:nvPr/>
        </p:nvSpPr>
        <p:spPr>
          <a:xfrm>
            <a:off x="2161604" y="2763012"/>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7" name="QM_6_AN.85_1#d59d52518.blank?vja=1&amp;pid=159e22240&amp;color=0,0,0&amp;vpa=36&amp;vtp=1"/>
          <p:cNvSpPr/>
          <p:nvPr/>
        </p:nvSpPr>
        <p:spPr>
          <a:xfrm>
            <a:off x="2270443" y="3512312"/>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departure</a:t>
            </a:r>
            <a:endParaRPr lang="en-US" altLang="zh-CN" sz="2000" dirty="0"/>
          </a:p>
        </p:txBody>
      </p:sp>
      <p:sp>
        <p:nvSpPr>
          <p:cNvPr id="8" name="QM_6_AN.86_1#d59d52518.blank?vja=1&amp;pid=159e22240&amp;color=0,0,0&amp;vpa=37&amp;vtp=1"/>
          <p:cNvSpPr/>
          <p:nvPr/>
        </p:nvSpPr>
        <p:spPr>
          <a:xfrm>
            <a:off x="3096006" y="4668012"/>
            <a:ext cx="989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9" name="QM_6_AN.87_1#d59d52518.blank?vja=1&amp;pid=159e22240&amp;color=0,0,0&amp;vpa=38&amp;vtp=1"/>
          <p:cNvSpPr/>
          <p:nvPr/>
        </p:nvSpPr>
        <p:spPr>
          <a:xfrm>
            <a:off x="4883214" y="5049012"/>
            <a:ext cx="561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itself</a:t>
            </a:r>
            <a:endParaRPr lang="en-US" altLang="zh-CN" sz="2000" dirty="0"/>
          </a:p>
        </p:txBody>
      </p:sp>
      <p:sp>
        <p:nvSpPr>
          <p:cNvPr id="10" name="QM_6_AN.88_1#d59d52518.blank?vja=1&amp;pid=159e22240&amp;color=0,0,0&amp;vpa=39&amp;vtp=1"/>
          <p:cNvSpPr/>
          <p:nvPr/>
        </p:nvSpPr>
        <p:spPr>
          <a:xfrm>
            <a:off x="4168839" y="5417312"/>
            <a:ext cx="18018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pleasant/pleasing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C_7_BD.588_1#59385194f.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.create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C.ignore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.sell</a:t>
            </a:r>
            <a:endParaRPr lang="en-US" altLang="zh-CN" sz="2000" dirty="0"/>
          </a:p>
        </p:txBody>
      </p:sp>
      <p:sp>
        <p:nvSpPr>
          <p:cNvPr id="3" name="QC_7_AN.589_1#59385194f.bracket?vja=1&amp;pid=aa536c414&amp;color=0,0,0&amp;vpa=24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590_1#59385194f?vja=1&amp;pid=aa536c414&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humanity并结合选项可知，祖父强调未来不仅仅关乎科技，更关乎我们如何运用它来改善生活。故选B项。</a:t>
            </a:r>
            <a:endParaRPr lang="en-US" altLang="zh-CN" sz="2200" dirty="0"/>
          </a:p>
        </p:txBody>
      </p:sp>
      <p:sp>
        <p:nvSpPr>
          <p:cNvPr id="5" name="QC_7_BD.591_1#e900c58b1.choices?vja=1&amp;pid=aa536c41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.embarrassing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B.terrifying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C.ordinary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.inspiring</a:t>
            </a:r>
            <a:endParaRPr lang="en-US" altLang="zh-CN" sz="2000" dirty="0"/>
          </a:p>
        </p:txBody>
      </p:sp>
      <p:sp>
        <p:nvSpPr>
          <p:cNvPr id="6" name="QC_7_AN.592_1#e900c58b1.bracket?vja=1&amp;pid=aa536c414&amp;color=0,0,0&amp;vpa=245&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593_1#e900c58b1?vja=1&amp;pid=aa536c414&amp;color=0,0,0&amp;vtp=1"/>
          <p:cNvSpPr/>
          <p:nvPr/>
        </p:nvSpPr>
        <p:spPr>
          <a:xfrm>
            <a:off x="722376" y="2547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accuracy.”和everyone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excited可知，成功研发出能预测自然灾害的人工智能系统是鼓舞人心的。inspiring意为“鼓舞人心的”，故选D项。embarrassing意为“令人尴尬的”；terrifying意为“可怕的”；ordinary意为“普通的”。</a:t>
            </a:r>
            <a:endParaRPr lang="en-US" altLang="zh-CN" sz="2200" dirty="0"/>
          </a:p>
        </p:txBody>
      </p:sp>
      <p:sp>
        <p:nvSpPr>
          <p:cNvPr id="8" name="QC_7_BD.594_1#986365e0e.choices?vja=1&amp;pid=aa536c414&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.avoid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B.imagine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C.simplify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.analyse</a:t>
            </a:r>
            <a:endParaRPr lang="en-US" altLang="zh-CN" sz="2000" dirty="0"/>
          </a:p>
        </p:txBody>
      </p:sp>
      <p:sp>
        <p:nvSpPr>
          <p:cNvPr id="9" name="QC_7_AN.595_1#986365e0e.bracket?vja=1&amp;pid=aa536c414&amp;color=0,0,0&amp;vpa=246&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596_1#986365e0e?vja=1&amp;pid=aa536c414&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accuracy.”和The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satellite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machine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learning可知，这个人工智能系统利用卫星数据和机器学习来分析天气变化模式。analyse意为“分析”，故选D项。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C_7_BD.597_1#f8ee3f2bc.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.explained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B.hidden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C.released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.criticised</a:t>
            </a:r>
            <a:endParaRPr lang="en-US" altLang="zh-CN" sz="2000" dirty="0"/>
          </a:p>
        </p:txBody>
      </p:sp>
      <p:sp>
        <p:nvSpPr>
          <p:cNvPr id="3" name="QC_7_AN.598_1#f8ee3f2bc.bracket?vja=1&amp;pid=aa536c414&amp;color=0,0,0&amp;vpa=24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599_1#f8ee3f2bc?vja=1&amp;pid=aa536c414&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profit可知，or前后的内容形成对比，表示这项技术应该免费向公众发布还是出售以获取利润。release意为“发布；公开”，故选C项。</a:t>
            </a:r>
            <a:endParaRPr lang="en-US" altLang="zh-CN" sz="2200" dirty="0"/>
          </a:p>
        </p:txBody>
      </p:sp>
      <p:sp>
        <p:nvSpPr>
          <p:cNvPr id="5" name="QC_7_BD.600_1#9ffd725e2.choices?vja=1&amp;pid=aa536c41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.tradition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B.software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C.factory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.harvest</a:t>
            </a:r>
            <a:endParaRPr lang="en-US" altLang="zh-CN" sz="2000" dirty="0"/>
          </a:p>
        </p:txBody>
      </p:sp>
      <p:sp>
        <p:nvSpPr>
          <p:cNvPr id="6" name="QC_7_AN.601_1#9ffd725e2.bracket?vja=1&amp;pid=aa536c414&amp;color=0,0,0&amp;vpa=248&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602_1#9ffd725e2?vja=1&amp;pid=aa536c414&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destroyed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crops.”可知，此处表示这位农民如果知道洪水会发生，那他就能够“挽救”他们一家的收成。harvest意为“收成，收获量”，故选D项。</a:t>
            </a:r>
            <a:endParaRPr lang="en-US" altLang="zh-CN" sz="2200" dirty="0"/>
          </a:p>
        </p:txBody>
      </p:sp>
      <p:sp>
        <p:nvSpPr>
          <p:cNvPr id="8" name="QC_7_BD.603_1#9b1161f11.choices?vja=1&amp;pid=aa536c414&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.measure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B.waste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C.generate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.distribute</a:t>
            </a:r>
            <a:endParaRPr lang="en-US" altLang="zh-CN" sz="2000" dirty="0"/>
          </a:p>
        </p:txBody>
      </p:sp>
      <p:sp>
        <p:nvSpPr>
          <p:cNvPr id="9" name="QC_7_AN.604_1#9b1161f11.bracket?vja=1&amp;pid=aa536c414&amp;color=0,0,0&amp;vpa=249&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605_1#9b1161f11?vja=1&amp;pid=aa536c414&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此处呼应上文中的should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profit，农民的遭遇使作者意识到技术不应仅用于创造财富。generate意为“产生”，故选C项。distribute意为“分配”。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7_BD.606_1#14e82ef50.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secret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endParaRPr lang="en-US" altLang="zh-CN" sz="2000" dirty="0"/>
          </a:p>
        </p:txBody>
      </p:sp>
      <p:sp>
        <p:nvSpPr>
          <p:cNvPr id="3" name="QC_7_AN.607_1#14e82ef50.bracket?vja=1&amp;pid=aa536c414&amp;color=0,0,0&amp;vpa=250&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08_1#14e82ef50?vja=1&amp;pid=aa536c414&amp;color=0,0,0&amp;vtp=1"/>
          <p:cNvSpPr/>
          <p:nvPr/>
        </p:nvSpPr>
        <p:spPr>
          <a:xfrm>
            <a:off x="722376" y="1315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profit?”和“I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wealth.”可知，农民的遭遇使作者意识到技术应该为人类服务，而不仅仅是创造财富，所以此处指作者的团队决定将这个系统免费提供给发展中国家。for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free意为“免费”，故选A项。by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accident意为“偶然”；in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secret意为“秘密地”；on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purpose意为“故意地”。</a:t>
            </a:r>
            <a:endParaRPr lang="en-US" altLang="zh-CN" sz="2200" dirty="0"/>
          </a:p>
        </p:txBody>
      </p:sp>
      <p:sp>
        <p:nvSpPr>
          <p:cNvPr id="5" name="QC_7_BD.609_1#700df8677.choices?vja=1&amp;pid=aa536c414&amp;color=0,0,0&amp;vtp=1"/>
          <p:cNvSpPr/>
          <p:nvPr/>
        </p:nvSpPr>
        <p:spPr>
          <a:xfrm>
            <a:off x="722376" y="3253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virtual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reality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social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paper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endParaRPr lang="en-US" altLang="zh-CN" sz="2000" dirty="0"/>
          </a:p>
        </p:txBody>
      </p:sp>
      <p:sp>
        <p:nvSpPr>
          <p:cNvPr id="6" name="QC_7_AN.610_1#700df8677.bracket?vja=1&amp;pid=aa536c414&amp;color=0,0,0&amp;vpa=251&amp;vtp=1"/>
          <p:cNvSpPr/>
          <p:nvPr/>
        </p:nvSpPr>
        <p:spPr>
          <a:xfrm>
            <a:off x="1176401" y="3253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11_1#700df8677?vja=1&amp;pid=aa536c414&amp;color=0,0,0&amp;vtp=1"/>
          <p:cNvSpPr/>
          <p:nvPr/>
        </p:nvSpPr>
        <p:spPr>
          <a:xfrm>
            <a:off x="722376" y="36780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根据上文Advanced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technologies和下文and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quantum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computing可知，此处是指与量子计算并列的先进技术，结合选项可知，此处表示虚拟现实技术。virtual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reality意为“虚拟现实”，故选A项。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QC_7_BD.612_1#9de246d33.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.competition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B.education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C.entertainment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p:txBody>
      </p:sp>
      <p:sp>
        <p:nvSpPr>
          <p:cNvPr id="3" name="QC_7_AN.613_1#9de246d33.bracket?vja=1&amp;pid=aa536c414&amp;color=0,0,0&amp;vpa=252&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14_1#9de246d33?vja=1&amp;pid=aa536c41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gaps和developing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vitally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society可知，没有教育，先进技术可能会扩大社会差距。故选B项。competition意为“竞争”；entertainment意为“娱乐”；exploration意为“探索”。</a:t>
            </a:r>
            <a:endParaRPr lang="en-US" altLang="zh-CN" sz="2200" dirty="0"/>
          </a:p>
        </p:txBody>
      </p:sp>
      <p:sp>
        <p:nvSpPr>
          <p:cNvPr id="5" name="QC_7_BD.615_1#6e8a44d4e.choices?vja=1&amp;pid=aa536c41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.fails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B.happens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C.delays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.disappears</a:t>
            </a:r>
            <a:endParaRPr lang="en-US" altLang="zh-CN" sz="2000" dirty="0"/>
          </a:p>
        </p:txBody>
      </p:sp>
      <p:sp>
        <p:nvSpPr>
          <p:cNvPr id="6" name="QC_7_AN.616_1#6e8a44d4e.bracket?vja=1&amp;pid=aa536c414&amp;color=0,0,0&amp;vpa=253&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617_1#6e8a44d4e?vja=1&amp;pid=aa536c414&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compassion可知，真正的进步发生在我们将创新与同情心相结合之时。happen意为“发生”，故选B项。fail意为“失败”；delay意为“延迟”；disappear意为“消失”。</a:t>
            </a:r>
            <a:endParaRPr lang="en-US" altLang="zh-CN" sz="2200" dirty="0"/>
          </a:p>
        </p:txBody>
      </p:sp>
      <p:sp>
        <p:nvSpPr>
          <p:cNvPr id="8" name="QC_7_BD.618_1#10f89f298.choices?vja=1&amp;pid=aa536c414&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.anxious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C.regretful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.hopeful</a:t>
            </a:r>
            <a:endParaRPr lang="en-US" altLang="zh-CN" sz="2000" dirty="0"/>
          </a:p>
        </p:txBody>
      </p:sp>
      <p:sp>
        <p:nvSpPr>
          <p:cNvPr id="9" name="QC_7_AN.619_1#10f89f298.bracket?vja=1&amp;pid=aa536c414&amp;color=0,0,0&amp;vpa=254&amp;vtp=1"/>
          <p:cNvSpPr/>
          <p:nvPr/>
        </p:nvSpPr>
        <p:spPr>
          <a:xfrm>
            <a:off x="1294003"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20_1#10f89f298?vja=1&amp;pid=aa536c414&amp;color=0,0,0&amp;vtp=1"/>
          <p:cNvSpPr/>
          <p:nvPr/>
        </p:nvSpPr>
        <p:spPr>
          <a:xfrm>
            <a:off x="722376" y="4541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根据上文的whenever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ethics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engineers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eco-friendly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cities和下文的They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ones可知，作者乐于看到学生们讨论人工智能伦理或工程师们设计环境友好型城市，认为他们是大有前途的，所以此处表示作者感到充满希望。hopeful意为“满怀希望的”，故选D项。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38&amp;si=138">
    <p:spTree>
      <p:nvGrpSpPr>
        <p:cNvPr id="1" name=""/>
        <p:cNvGrpSpPr/>
        <p:nvPr/>
      </p:nvGrpSpPr>
      <p:grpSpPr>
        <a:xfrm>
          <a:off x="0" y="0"/>
          <a:ext cx="0" cy="0"/>
          <a:chOff x="0" y="0"/>
          <a:chExt cx="0" cy="0"/>
        </a:xfrm>
      </p:grpSpPr>
      <p:sp>
        <p:nvSpPr>
          <p:cNvPr id="2" name="QC_7_BD.621_1#3c85a6ba1.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.challenge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B.destroy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C.maintain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.determine</a:t>
            </a:r>
            <a:endParaRPr lang="en-US" altLang="zh-CN" sz="2000" dirty="0"/>
          </a:p>
        </p:txBody>
      </p:sp>
      <p:sp>
        <p:nvSpPr>
          <p:cNvPr id="3" name="QC_7_AN.622_1#3c85a6ba1.bracket?vja=1&amp;pid=aa536c414&amp;color=0,0,0&amp;vpa=25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23_1#3c85a6ba1?vja=1&amp;pid=aa536c41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ethics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ones”可知，学生们讨论人工智能伦理和工程师们设计环境友好型城市都将维持机器和人类之间的平衡。maintain意为“维持”，故选C项。</a:t>
            </a:r>
            <a:endParaRPr lang="en-US" altLang="zh-CN" sz="2200" dirty="0"/>
          </a:p>
        </p:txBody>
      </p:sp>
      <p:sp>
        <p:nvSpPr>
          <p:cNvPr id="5" name="QC_7_BD.624_1#c7bf955e9.choices?vja=1&amp;pid=aa536c41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.humanity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B.wisdom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C.society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.nature</a:t>
            </a:r>
            <a:endParaRPr lang="en-US" altLang="zh-CN" sz="2000" dirty="0"/>
          </a:p>
        </p:txBody>
      </p:sp>
      <p:sp>
        <p:nvSpPr>
          <p:cNvPr id="6" name="QC_7_AN.625_1#c7bf955e9.bracket?vja=1&amp;pid=aa536c414&amp;color=0,0,0&amp;vpa=256&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26_1#c7bf955e9?vja=1&amp;pid=aa536c414&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根据上文的technology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humanity和students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ethics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engineers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eco-friendly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cities可知，此处表示这些大有前途的人们将维持机器和人类之间的平衡。humanity意为“人类”，故选A项。</a:t>
            </a:r>
            <a:endParaRPr lang="en-US" altLang="zh-CN" sz="2200" dirty="0"/>
          </a:p>
        </p:txBody>
      </p:sp>
      <p:sp>
        <p:nvSpPr>
          <p:cNvPr id="8" name="QC_7_BD.627_1#9a65a5ad7.choices?vja=1&amp;pid=aa536c414&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B.world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.present</a:t>
            </a:r>
            <a:endParaRPr lang="en-US" altLang="zh-CN" sz="2000" dirty="0"/>
          </a:p>
        </p:txBody>
      </p:sp>
      <p:sp>
        <p:nvSpPr>
          <p:cNvPr id="9" name="QC_7_AN.628_1#9a65a5ad7.bracket?vja=1&amp;pid=aa536c414&amp;color=0,0,0&amp;vpa=257&amp;vtp=1"/>
          <p:cNvSpPr/>
          <p:nvPr/>
        </p:nvSpPr>
        <p:spPr>
          <a:xfrm>
            <a:off x="1303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629_1#9a65a5ad7?vja=1&amp;pid=aa536c414&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根据首段中的The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technology可知，此处表示未来不是预先确定的。故选A项。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C_7_BD.630_1#dd7a37d80.choices?vja=1&amp;pid=aa536c41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.mistakes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B.dreams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C.profits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.conflicts</a:t>
            </a:r>
            <a:endParaRPr lang="en-US" altLang="zh-CN" sz="2000" dirty="0"/>
          </a:p>
        </p:txBody>
      </p:sp>
      <p:sp>
        <p:nvSpPr>
          <p:cNvPr id="3" name="QC_7_AN.631_1#dd7a37d80.bracket?vja=1&amp;pid=aa536c414&amp;color=0,0,0&amp;vpa=258&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32_1#dd7a37d80?vja=1&amp;pid=aa536c414&amp;color=0,0,0&amp;vtp=1"/>
          <p:cNvSpPr/>
          <p:nvPr/>
        </p:nvSpPr>
        <p:spPr>
          <a:xfrm>
            <a:off x="722376" y="13158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文章内容可知，作者一直坚信技术应该服务于人类，而非仅仅用于牟利，如今在看到学生思考人工智能伦理与工程师设计环境友好型城市时满怀希望，由此可知，此处表达未来并不是预先确定的，而是由今天的梦想打造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C_3#16bc4c8b0.fixed?vja=1&amp;pid=a76711525&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16bc4c8b0.fixed?vja=1&amp;pid=a76711525&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16bc4c8b0.fixed?vja=1&amp;pid=a76711525&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建议用时：56分钟</a:t>
            </a:r>
            <a:endParaRPr lang="en-US" altLang="zh-CN" sz="2000" dirty="0"/>
          </a:p>
        </p:txBody>
      </p:sp>
    </p:spTree>
  </p:cSld>
  <p:clrMapOvr>
    <a:masterClrMapping/>
  </p:clrMapOvr>
  <p:transition>
    <p:fade/>
  </p:transition>
</p:sld>
</file>

<file path=ppt/slides/slide137.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M_5_BD.633_1#15109bcc1?vja=1&amp;pid=5e50df8a8&amp;color=0,0,0&amp;vtp=1&amp;bt=1"/>
          <p:cNvSpPr/>
          <p:nvPr/>
        </p:nvSpPr>
        <p:spPr>
          <a:xfrm>
            <a:off x="722376" y="900000"/>
            <a:ext cx="10753344" cy="5217033"/>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[湖北“荆、荆、襄、宜”四地七校考试联盟2024高二期中联考]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resulted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traffic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Brandenburg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ended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up</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estimate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Brandenburg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How</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Big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Things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Flyvbjerg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Flyvbjerg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reveals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0.5%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intuition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（直觉力）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Flyvbjerg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misrepresentation”.This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intentionally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reduced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endParaRPr lang="en-US" altLang="zh-CN" sz="2000" dirty="0"/>
          </a:p>
        </p:txBody>
      </p:sp>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33_1#15109bcc1?vja=1&amp;pid=5e50df8a8&amp;color=0,0,0&amp;vtp=1&amp;bt=1">
            <a:extLst>
              <a:ext uri="{FF2B5EF4-FFF2-40B4-BE49-F238E27FC236}">
                <a16:creationId xmlns:a16="http://schemas.microsoft.com/office/drawing/2014/main" id="{69640B95-CE70-F3E7-10E4-D90114B7B085}"/>
              </a:ext>
            </a:extLst>
          </p:cNvPr>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order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Flyvbjerg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Pixar’s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Gehry’s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Guggenheim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Bilbao.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standardised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standardise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hole.</a:t>
            </a:r>
            <a:endParaRPr lang="en-US" altLang="zh-CN" sz="2000" dirty="0"/>
          </a:p>
        </p:txBody>
      </p:sp>
    </p:spTree>
    <p:extLst>
      <p:ext uri="{BB962C8B-B14F-4D97-AF65-F5344CB8AC3E}">
        <p14:creationId xmlns:p14="http://schemas.microsoft.com/office/powerpoint/2010/main" val="3808537693"/>
      </p:ext>
    </p:extLst>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634_1#15109bcc1?vja=1&amp;pid=5e50df8a8&amp;color=0,0,0&amp;vtp=1">
            <a:extLst>
              <a:ext uri="{FF2B5EF4-FFF2-40B4-BE49-F238E27FC236}">
                <a16:creationId xmlns:a16="http://schemas.microsoft.com/office/drawing/2014/main" id="{24B1BFD8-4F85-5E58-51B5-6256CD8780C4}"/>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本文是一篇议论文。研究数据显示，大型项目普遍存在超预算或是超时的问题，这源于对直觉的依赖和战略性误传问题，文章指出要按计划完成项目，关键是提前进行严格规划和确定标准化流程。</a:t>
            </a:r>
            <a:endParaRPr lang="en-US" altLang="zh-CN" sz="2000" dirty="0"/>
          </a:p>
        </p:txBody>
      </p:sp>
    </p:spTree>
    <p:extLst>
      <p:ext uri="{BB962C8B-B14F-4D97-AF65-F5344CB8AC3E}">
        <p14:creationId xmlns:p14="http://schemas.microsoft.com/office/powerpoint/2010/main" val="18489644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80_1#d59d52518?vja=1&amp;pid=159e22240&amp;color=0,0,0&amp;vtp=1&amp;bt=1">
            <a:extLst>
              <a:ext uri="{FF2B5EF4-FFF2-40B4-BE49-F238E27FC236}">
                <a16:creationId xmlns:a16="http://schemas.microsoft.com/office/drawing/2014/main" id="{7671A501-5F60-5830-BE76-FD135B96AEA2}"/>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unforgettable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endParaRPr lang="en-US" altLang="zh-CN" sz="2000" dirty="0"/>
          </a:p>
        </p:txBody>
      </p:sp>
      <p:sp>
        <p:nvSpPr>
          <p:cNvPr id="3" name="QM_6_AN.89_1#d59d52518.blank?vja=1&amp;pid=159e22240&amp;color=0,0,0&amp;vpa=40&amp;vtp=1">
            <a:extLst>
              <a:ext uri="{FF2B5EF4-FFF2-40B4-BE49-F238E27FC236}">
                <a16:creationId xmlns:a16="http://schemas.microsoft.com/office/drawing/2014/main" id="{EFDF4E43-5C77-B568-1D1A-1E66A88F26CC}"/>
              </a:ext>
            </a:extLst>
          </p:cNvPr>
          <p:cNvSpPr/>
          <p:nvPr/>
        </p:nvSpPr>
        <p:spPr>
          <a:xfrm>
            <a:off x="960501" y="849200"/>
            <a:ext cx="2030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enjoying</a:t>
            </a:r>
            <a:endParaRPr lang="en-US" altLang="zh-CN" sz="2000" dirty="0"/>
          </a:p>
        </p:txBody>
      </p:sp>
      <p:sp>
        <p:nvSpPr>
          <p:cNvPr id="4" name="QM_6_AN.90_1#d59d52518.blank?vja=1&amp;pid=159e22240&amp;color=0,0,0&amp;vpa=41&amp;vtp=1">
            <a:extLst>
              <a:ext uri="{FF2B5EF4-FFF2-40B4-BE49-F238E27FC236}">
                <a16:creationId xmlns:a16="http://schemas.microsoft.com/office/drawing/2014/main" id="{BDDDCC29-D724-7561-E121-236EB6B30478}"/>
              </a:ext>
            </a:extLst>
          </p:cNvPr>
          <p:cNvSpPr/>
          <p:nvPr/>
        </p:nvSpPr>
        <p:spPr>
          <a:xfrm>
            <a:off x="10328847" y="1242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Tree>
    <p:extLst>
      <p:ext uri="{BB962C8B-B14F-4D97-AF65-F5344CB8AC3E}">
        <p14:creationId xmlns:p14="http://schemas.microsoft.com/office/powerpoint/2010/main" val="30719111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C_6_BD.635_1#f4a7d5526?vja=1&amp;pid=15109bcc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36_1#f4a7d5526.bracket?vja=1&amp;pid=15109bcc1&amp;color=0,0,0&amp;vpa=259&amp;vtp=1"/>
          <p:cNvSpPr/>
          <p:nvPr/>
        </p:nvSpPr>
        <p:spPr>
          <a:xfrm>
            <a:off x="74327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35_2#f4a7d5526.choices?vja=1&amp;pid=15109bcc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examples.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p:txBody>
      </p:sp>
      <p:sp>
        <p:nvSpPr>
          <p:cNvPr id="5" name="QC_6_AS.637_1#f4a7d5526?vja=1&amp;pid=15109bcc1&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推理判断题。由第一段内容可知，该段以美国波士顿“大开挖”和德国柏林勃兰登堡机场这两个工程项目超时、超预算为例，引出本文话题。故选C项。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6_BD.638_1#689056893?vja=1&amp;pid=15109bcc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Flyvbjerg’s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39_1#689056893.bracket?vja=1&amp;pid=15109bcc1&amp;color=0,0,0&amp;vpa=260&amp;vtp=1"/>
          <p:cNvSpPr/>
          <p:nvPr/>
        </p:nvSpPr>
        <p:spPr>
          <a:xfrm>
            <a:off x="765225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38_2#689056893.choices?vja=1&amp;pid=15109bcc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delays.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endParaRPr lang="en-US" altLang="zh-CN" sz="2000" dirty="0"/>
          </a:p>
        </p:txBody>
      </p:sp>
      <p:sp>
        <p:nvSpPr>
          <p:cNvPr id="5" name="QC_6_AS.640_1#689056893?vja=1&amp;pid=15109bcc1&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analysis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reveals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estimates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0.5%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benefits”可知，仅少数项目在成本和时间上符合最初的预估，实现预期收益，由此可知，大多数项目超预算并且超过预期时间。故选C项。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C_6_BD.641_1#e3663fdef?vja=1&amp;pid=15109bcc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2_1#e3663fdef.bracket?vja=1&amp;pid=15109bcc1&amp;color=0,0,0&amp;vpa=261&amp;vtp=1"/>
          <p:cNvSpPr/>
          <p:nvPr/>
        </p:nvSpPr>
        <p:spPr>
          <a:xfrm>
            <a:off x="50499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641_2#e3663fdef.choices?vja=1&amp;pid=15109bcc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A.Failures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decision-making.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C.Strategies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estimates.</a:t>
            </a:r>
            <a:endParaRPr lang="en-US" altLang="zh-CN" sz="2000" dirty="0"/>
          </a:p>
        </p:txBody>
      </p:sp>
      <p:sp>
        <p:nvSpPr>
          <p:cNvPr id="5" name="QC_6_AS.643_1#e3663fdef?vja=1&amp;pid=15109bcc1&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主旨大意题。由第三段内容，尤其是其中的“Over-optimistic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estimates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‘strategic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misrepresentation’.”可知，该段主要介绍了过于乐观的时间和成本估算源于对直觉的依赖和战略性误传问题，故本段主要解释产生不精确预估背后的原因。故选D项。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C_6_BD.644_1#250f345a4?vja=1&amp;pid=15109bcc1&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trouble?(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5_1#250f345a4.bracket?vja=1&amp;pid=15109bcc1&amp;color=0,0,0&amp;mp=1&amp;vpa=262&amp;vtp=1"/>
          <p:cNvSpPr/>
          <p:nvPr/>
        </p:nvSpPr>
        <p:spPr>
          <a:xfrm>
            <a:off x="77232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44_2#250f345a4.choices?vja=1&amp;pid=15109bcc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thoroughly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p:txBody>
      </p:sp>
      <p:sp>
        <p:nvSpPr>
          <p:cNvPr id="5" name="QC_6_AS.646_1#250f345a4?vja=1&amp;pid=15109bcc1&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iron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strictly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standardise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hole.”可知，提前作好周密的规划是避免项目超预算和超时的关键。故选A项。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M_5_BD.647_1#da71cb9cf?vja=1&amp;pid=0fada42c1&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[重庆南开中学2025高二期末]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journeys.1.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Parisian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shoreline.2.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horizons.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canvas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endParaRPr lang="en-US" altLang="zh-CN" sz="2000" dirty="0"/>
          </a:p>
          <a:p>
            <a:pPr algn="just">
              <a:lnSpc>
                <a:spcPct val="125000"/>
              </a:lnSpc>
            </a:pPr>
            <a:endParaRPr lang="en-US" altLang="zh-CN" sz="2000" dirty="0"/>
          </a:p>
        </p:txBody>
      </p:sp>
      <p:sp>
        <p:nvSpPr>
          <p:cNvPr id="3" name="QM_5_AN.648_1#da71cb9cf.blank?vja=1&amp;pid=0fada42c1&amp;color=0,0,0&amp;vpa=263&amp;vtp=1"/>
          <p:cNvSpPr/>
          <p:nvPr/>
        </p:nvSpPr>
        <p:spPr>
          <a:xfrm>
            <a:off x="6470523"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AN.649_1#da71cb9cf.blank?vja=1&amp;pid=0fada42c1&amp;color=0,0,0&amp;vpa=264&amp;vtp=1"/>
          <p:cNvSpPr/>
          <p:nvPr/>
        </p:nvSpPr>
        <p:spPr>
          <a:xfrm>
            <a:off x="2468372" y="3528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7_1#da71cb9cf?vja=1&amp;pid=0fada42c1&amp;color=0,0,0&amp;vtp=1&amp;bt=1">
            <a:extLst>
              <a:ext uri="{FF2B5EF4-FFF2-40B4-BE49-F238E27FC236}">
                <a16:creationId xmlns:a16="http://schemas.microsoft.com/office/drawing/2014/main" id="{F3A83670-9852-C4E8-5868-E4E549F5ECE7}"/>
              </a:ext>
            </a:extLst>
          </p:cNvPr>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Technology</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accessible.3.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uploads,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wilderness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itineraries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（旅行日程）,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planning.5.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endParaRPr lang="en-US" altLang="zh-CN" sz="2000" dirty="0"/>
          </a:p>
        </p:txBody>
      </p:sp>
      <p:sp>
        <p:nvSpPr>
          <p:cNvPr id="3" name="QM_5_AN.650_1#da71cb9cf.blank?vja=1&amp;pid=0fada42c1&amp;color=0,0,0&amp;vpa=265&amp;vtp=1">
            <a:extLst>
              <a:ext uri="{FF2B5EF4-FFF2-40B4-BE49-F238E27FC236}">
                <a16:creationId xmlns:a16="http://schemas.microsoft.com/office/drawing/2014/main" id="{149F3A0F-50DA-BEA1-4111-46D920AD780D}"/>
              </a:ext>
            </a:extLst>
          </p:cNvPr>
          <p:cNvSpPr/>
          <p:nvPr/>
        </p:nvSpPr>
        <p:spPr>
          <a:xfrm>
            <a:off x="2063814" y="1242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651_1#da71cb9cf.blank?vja=1&amp;pid=0fada42c1&amp;color=0,0,0&amp;vpa=266&amp;vtp=1">
            <a:extLst>
              <a:ext uri="{FF2B5EF4-FFF2-40B4-BE49-F238E27FC236}">
                <a16:creationId xmlns:a16="http://schemas.microsoft.com/office/drawing/2014/main" id="{A5978900-EA76-3DE3-0C85-CD0AD1ED41B7}"/>
              </a:ext>
            </a:extLst>
          </p:cNvPr>
          <p:cNvSpPr/>
          <p:nvPr/>
        </p:nvSpPr>
        <p:spPr>
          <a:xfrm>
            <a:off x="3515741"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5_AN.652_1#da71cb9cf.blank?vja=1&amp;pid=0fada42c1&amp;color=0,0,0&amp;vpa=267&amp;vtp=1">
            <a:extLst>
              <a:ext uri="{FF2B5EF4-FFF2-40B4-BE49-F238E27FC236}">
                <a16:creationId xmlns:a16="http://schemas.microsoft.com/office/drawing/2014/main" id="{F0E13D9A-3A08-23B2-EC00-00AE890DB96B}"/>
              </a:ext>
            </a:extLst>
          </p:cNvPr>
          <p:cNvSpPr/>
          <p:nvPr/>
        </p:nvSpPr>
        <p:spPr>
          <a:xfrm>
            <a:off x="4275265" y="3909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extLst>
      <p:ext uri="{BB962C8B-B14F-4D97-AF65-F5344CB8AC3E}">
        <p14:creationId xmlns:p14="http://schemas.microsoft.com/office/powerpoint/2010/main" val="12525718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M_5_BD.653_1#da71cb9cf?vja=1&amp;pid=0fada42c1&amp;color=0,0,0&amp;vtp=1&amp;bt=1"/>
          <p:cNvSpPr/>
          <p:nvPr/>
        </p:nvSpPr>
        <p:spPr>
          <a:xfrm>
            <a:off x="722376" y="896112"/>
            <a:ext cx="10753344" cy="3018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endParaRPr lang="en-US" altLang="zh-CN" sz="2000" dirty="0"/>
          </a:p>
        </p:txBody>
      </p:sp>
      <p:sp>
        <p:nvSpPr>
          <p:cNvPr id="3" name="QM_5_EX.654_1#da71cb9cf?vja=1&amp;pid=0fada42c1&amp;color=0,0,0&amp;vtp=1"/>
          <p:cNvSpPr/>
          <p:nvPr/>
        </p:nvSpPr>
        <p:spPr>
          <a:xfrm>
            <a:off x="722376" y="3954145"/>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本文是一篇说明文。文章介绍了旅行日记的核心价值、坚持写旅行日记对个人的多重益处，并重点阐述了旅行日记在数字时代下的演进与革新。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B_6_BD.655_1#77533606d?vja=1&amp;pid=da71cb9c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56_1#77533606d.blank?vja=1&amp;pid=da71cb9cf&amp;color=0,0,0&amp;vpa=268&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657_1#77533606d?vja=1&amp;pid=da71cb9c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合空后的However可知，设空处的内容应与后文构成转折关系。空后强调旅行日记是“珍贵的叙述”，记录了旅程的核心内容，A项（诚然，记录你的旅行经历是困难的）与后文关于旅行日记的核心价值的描述构成转折，符合语境。故选A项。</a:t>
            </a:r>
            <a:endParaRPr lang="en-US" altLang="zh-CN" sz="2200" dirty="0"/>
          </a:p>
        </p:txBody>
      </p:sp>
      <p:sp>
        <p:nvSpPr>
          <p:cNvPr id="5" name="QB_6_BD.658_1#d207f9b9c?vja=1&amp;pid=da71cb9c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59_1#d207f9b9c.blank?vja=1&amp;pid=da71cb9cf&amp;color=0,0,0&amp;vpa=269&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660_1#d207f9b9c?vja=1&amp;pid=da71cb9cf&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写旅行日记有诸多益处，如留存转瞬即逝的细节（气味、声音等），空后则介绍了写旅行日记的另一个好处，即强化旅行记忆。设空处应起到过渡作用，解释写旅行日记和强化记忆之间的联系。C项（将事情写下来有助于将其编码到你的长期记忆中）符合语境，其中的memory与下文的memories相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B_6_BD.661_1#6a945d27a?vja=1&amp;pid=da71cb9c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2_1#6a945d27a.blank?vja=1&amp;pid=da71cb9cf&amp;color=0,0,0&amp;vpa=270&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663_1#6a945d27a?vja=1&amp;pid=da71cb9cf&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首句介绍了科技让撰写旅行日记这一古老的做法焕发新生，空后介绍了一些应用程序能让旅行者即时记录冒险经历。E项（数字应用程序让记录旅途中的瞬间变得简易）承接上文科技的作用，同时引出下文内容，符合语境，其中的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apps与空后的Some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apps相呼应。故选E项。</a:t>
            </a:r>
            <a:endParaRPr lang="en-US" altLang="zh-CN" sz="2200" dirty="0"/>
          </a:p>
        </p:txBody>
      </p:sp>
      <p:sp>
        <p:nvSpPr>
          <p:cNvPr id="5" name="QB_6_BD.664_1#95932a292?vja=1&amp;pid=da71cb9cf&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65_1#95932a292.blank?vja=1&amp;pid=da71cb9cf&amp;color=0,0,0&amp;vpa=271&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6_AS.666_1#95932a292?vja=1&amp;pid=da71cb9cf&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一些数字平台会提供引导式提示来激发用户的写作灵感。设空处应具体阐释这一价值的实现方式。G项（例如，“你最喜爱的本地菜肴是什么？”等问题鼓励用户进行反思与写作）给出具体实例，属于典型的“观点+举例”论证方法，使前文的论述更加清晰、有说服力。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B_6_BD.667_1#edee94b6a?vja=1&amp;pid=da71cb9c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8_1#edee94b6a.blank?vja=1&amp;pid=da71cb9cf&amp;color=0,0,0&amp;vpa=272&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669_1#edee94b6a?vja=1&amp;pid=da71cb9cf&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主题句以及下文内容可知，本段主要围绕数字旅行日记的两项功能进行具体介绍。空前一句说明了数字旅行日记在规划未来旅行方面能为旅行者带来的帮助；空后介绍通过在线联系功能，数字旅行日记让用户能与其他旅行者交流心得、交换见闻，强调数字旅行日记能将人们联系起来。设空处应起过渡作用。F项（分享你的旅行故事也能激励他人开启他们自己的旅程）强调数字旅行日记在作为连接人们的桥梁方面的作用，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7_BD.91_1#06ff8f173?vja=1&amp;pid=d59d5251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92_1#06ff8f173.blank?vja=1&amp;pid=d59d52518&amp;color=0,0,0&amp;vpa=42&amp;vtp=1"/>
          <p:cNvSpPr/>
          <p:nvPr/>
        </p:nvSpPr>
        <p:spPr>
          <a:xfrm>
            <a:off x="1011301" y="845313"/>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definitely</a:t>
            </a:r>
            <a:endParaRPr lang="en-US" altLang="zh-CN" sz="2000" dirty="0"/>
          </a:p>
        </p:txBody>
      </p:sp>
      <p:sp>
        <p:nvSpPr>
          <p:cNvPr id="4" name="QB_7_AS.93_1#06ff8f173?vja=1&amp;pid=d59d52518&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设空处作状语，应用副词。故填definitely。</a:t>
            </a:r>
            <a:endParaRPr lang="en-US" altLang="zh-CN" sz="2200" dirty="0"/>
          </a:p>
        </p:txBody>
      </p:sp>
      <p:sp>
        <p:nvSpPr>
          <p:cNvPr id="5" name="QB_7_BD.94_1#f95883d22?vja=1&amp;pid=d59d52518&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95_1#f95883d22.blank?vja=1&amp;pid=d59d52518&amp;color=0,0,0&amp;vpa=43&amp;vtp=1"/>
          <p:cNvSpPr/>
          <p:nvPr/>
        </p:nvSpPr>
        <p:spPr>
          <a:xfrm>
            <a:off x="1049401" y="16256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96_1#f95883d22?vja=1&amp;pid=d59d52518&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空前有名词fact，空后内容成分和意义均完整，设空处引导同位语从句，解释说明名词fact的内容，应用连接词that。</a:t>
            </a:r>
            <a:endParaRPr lang="en-US" altLang="zh-CN" sz="2200" dirty="0"/>
          </a:p>
        </p:txBody>
      </p:sp>
      <p:sp>
        <p:nvSpPr>
          <p:cNvPr id="8" name="QB_7_BD.97_1#efd7764c3?vja=1&amp;pid=d59d52518&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_____________________</a:t>
            </a:r>
            <a:endParaRPr lang="en-US" altLang="zh-CN" sz="2000" dirty="0"/>
          </a:p>
        </p:txBody>
      </p:sp>
      <p:sp>
        <p:nvSpPr>
          <p:cNvPr id="9" name="QB_7_AN.98_1#efd7764c3.blank?vja=1&amp;pid=d59d52518&amp;color=0,0,0&amp;vpa=44&amp;vtp=1"/>
          <p:cNvSpPr/>
          <p:nvPr/>
        </p:nvSpPr>
        <p:spPr>
          <a:xfrm>
            <a:off x="1011301" y="2846959"/>
            <a:ext cx="2565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exposed/exposure</a:t>
            </a:r>
            <a:endParaRPr lang="en-US" altLang="zh-CN" sz="2000" dirty="0"/>
          </a:p>
        </p:txBody>
      </p:sp>
      <p:sp>
        <p:nvSpPr>
          <p:cNvPr id="10" name="QB_7_AS.99_1#efd7764c3?vja=1&amp;pid=d59d52518&amp;color=0,0,0&amp;vtp=1"/>
          <p:cNvSpPr/>
          <p:nvPr/>
        </p:nvSpPr>
        <p:spPr>
          <a:xfrm>
            <a:off x="722376" y="33224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sth为固定短语，意为“暴露于/接触某物”。分析句子结构可知，设空处作主语从句的主语，应用动名词，也可直接用名词exposure，exposure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sth意为“暴露于某物；接触某物”。故填being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exposed或exposure。</a:t>
            </a:r>
            <a:endParaRPr lang="en-US" altLang="zh-CN" sz="2200" dirty="0"/>
          </a:p>
        </p:txBody>
      </p:sp>
      <p:sp>
        <p:nvSpPr>
          <p:cNvPr id="11" name="QB_7_BD.100_1#a61839b45?vja=1&amp;pid=d59d52518&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7_AN.101_1#a61839b45.blank?vja=1&amp;pid=d59d52518&amp;color=0,0,0&amp;vpa=45&amp;vtp=1"/>
          <p:cNvSpPr/>
          <p:nvPr/>
        </p:nvSpPr>
        <p:spPr>
          <a:xfrm>
            <a:off x="1024001" y="4459859"/>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13" name="QB_7_AS.102_1#a61839b45?vja=1&amp;pid=d59d52518&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分析句子结构可知，设空处为非谓语动词作原因状语，且drive和主句主语the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neighbours之间为逻辑上的被动关系，应用其过去分词形式。故填Driven。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670_1#adae7300a?vja=1&amp;pid=1b51f13b2&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[山东济南2025高二期末]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rabbit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fascination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Antarctic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mind-blowing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emperor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penguins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huddling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Humboldt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penguins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unfolded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Elephant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suddenly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blowholes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whaling—their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female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grounds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meltwater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pockets.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ice—</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endParaRPr lang="en-US" altLang="zh-CN" sz="2000" dirty="0"/>
              </a:p>
            </p:txBody>
          </p:sp>
        </mc:Choice>
        <mc:Fallback xmlns="">
          <p:sp>
            <p:nvSpPr>
              <p:cNvPr id="2" name="QM_5_BD.670_1#adae7300a?vja=1&amp;pid=1b51f13b2&amp;color=0,0,0&amp;vtp=1&amp;bt=1"/>
              <p:cNvSpPr>
                <a:spLocks noRot="1" noChangeAspect="1" noMove="1" noResize="1" noEditPoints="1" noAdjustHandles="1" noChangeArrowheads="1" noChangeShapeType="1" noTextEdit="1"/>
              </p:cNvSpPr>
              <p:nvPr/>
            </p:nvSpPr>
            <p:spPr>
              <a:xfrm>
                <a:off x="722376" y="900000"/>
                <a:ext cx="10753344" cy="4919853"/>
              </a:xfrm>
              <a:prstGeom prst="rect">
                <a:avLst/>
              </a:prstGeom>
              <a:blipFill>
                <a:blip r:embed="rId3"/>
                <a:stretch>
                  <a:fillRect l="-1474" t="-1115" r="-2041" b="-3098"/>
                </a:stretch>
              </a:blipFill>
              <a:ln/>
            </p:spPr>
            <p:txBody>
              <a:bodyPr/>
              <a:lstStyle/>
              <a:p>
                <a:r>
                  <a:rPr lang="zh-CN" altLang="en-US">
                    <a:noFill/>
                  </a:rPr>
                  <a:t> </a:t>
                </a:r>
              </a:p>
            </p:txBody>
          </p:sp>
        </mc:Fallback>
      </mc:AlternateContent>
    </p:spTree>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0_1#adae7300a?vja=1&amp;pid=1b51f13b2&amp;color=0,0,0&amp;vtp=1&amp;bt=1">
            <a:extLst>
              <a:ext uri="{FF2B5EF4-FFF2-40B4-BE49-F238E27FC236}">
                <a16:creationId xmlns:a16="http://schemas.microsoft.com/office/drawing/2014/main" id="{18779B3B-56C5-FDCB-34D0-C7C3978E9611}"/>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larger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unbearable.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photography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unshakable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creatures.</a:t>
            </a:r>
            <a:endParaRPr lang="en-US" altLang="zh-CN" sz="2000" dirty="0"/>
          </a:p>
        </p:txBody>
      </p:sp>
      <p:sp>
        <p:nvSpPr>
          <p:cNvPr id="3" name="QM_5_EX.671_1#adae7300a?vja=1&amp;pid=1b51f13b2&amp;color=0,0,0&amp;vtp=1">
            <a:extLst>
              <a:ext uri="{FF2B5EF4-FFF2-40B4-BE49-F238E27FC236}">
                <a16:creationId xmlns:a16="http://schemas.microsoft.com/office/drawing/2014/main" id="{C3D2C8D6-F505-D242-9A7D-65CFD55C3DC9}"/>
              </a:ext>
            </a:extLst>
          </p:cNvPr>
          <p:cNvSpPr/>
          <p:nvPr/>
        </p:nvSpPr>
        <p:spPr>
          <a:xfrm>
            <a:off x="722376" y="3195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讲述了自己在南极之旅中见到的诸多奇观，也通过镜头记录下气候变化给野生动物带来的困境。最后点明了摄影不仅承载着个人热情，更能唤醒他人内心对自然的敬畏，提醒人们人类与野生生物的生存息息相关。</a:t>
            </a:r>
            <a:endParaRPr lang="en-US" altLang="zh-CN" sz="2000" dirty="0"/>
          </a:p>
        </p:txBody>
      </p:sp>
    </p:spTree>
    <p:extLst>
      <p:ext uri="{BB962C8B-B14F-4D97-AF65-F5344CB8AC3E}">
        <p14:creationId xmlns:p14="http://schemas.microsoft.com/office/powerpoint/2010/main" val="29618253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55&amp;si=155">
    <p:spTree>
      <p:nvGrpSpPr>
        <p:cNvPr id="1" name=""/>
        <p:cNvGrpSpPr/>
        <p:nvPr/>
      </p:nvGrpSpPr>
      <p:grpSpPr>
        <a:xfrm>
          <a:off x="0" y="0"/>
          <a:ext cx="0" cy="0"/>
          <a:chOff x="0" y="0"/>
          <a:chExt cx="0" cy="0"/>
        </a:xfrm>
      </p:grpSpPr>
      <p:sp>
        <p:nvSpPr>
          <p:cNvPr id="2" name="QC_6_BD.672_1#09cc3f2dd.choices?vja=1&amp;pid=adae7300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.complete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B.interrupt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C.sponsor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.power</a:t>
            </a:r>
            <a:endParaRPr lang="en-US" altLang="zh-CN" sz="2000" dirty="0"/>
          </a:p>
        </p:txBody>
      </p:sp>
      <p:sp>
        <p:nvSpPr>
          <p:cNvPr id="3" name="QC_6_AN.673_1#09cc3f2dd.bracket?vja=1&amp;pid=adae7300a&amp;color=0,0,0&amp;vpa=27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674_1#09cc3f2dd?vja=1&amp;pid=adae7300a&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根据上文内容和下文的driving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ntures可知，童年时在田地里与兔子的奇遇令作者着迷和惊讶，数十年后，那种惊奇之感继续推动作者的旅程，促使作者找寻新的冒险。power意为“驱动”，此处引申为“推动；促使”，故选D项。complete意为“完成”；interrupt意为“使中断”；sponsor意为“赞助”。</a:t>
            </a:r>
            <a:endParaRPr lang="en-US" altLang="zh-CN" sz="2200" dirty="0"/>
          </a:p>
        </p:txBody>
      </p:sp>
      <p:sp>
        <p:nvSpPr>
          <p:cNvPr id="5" name="QC_6_BD.675_1#eda7760f3.choices?vja=1&amp;pid=adae7300a&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.shifts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B.wonders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.accidents</a:t>
            </a:r>
            <a:endParaRPr lang="en-US" altLang="zh-CN" sz="2000" dirty="0"/>
          </a:p>
        </p:txBody>
      </p:sp>
      <p:sp>
        <p:nvSpPr>
          <p:cNvPr id="6" name="QC_6_AN.676_1#eda7760f3.bracket?vja=1&amp;pid=adae7300a&amp;color=0,0,0&amp;vpa=274&amp;vtp=1"/>
          <p:cNvSpPr/>
          <p:nvPr/>
        </p:nvSpPr>
        <p:spPr>
          <a:xfrm>
            <a:off x="1176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677_1#eda7760f3?vja=1&amp;pid=adae7300a&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根据下文“emperor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penguins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waste”可知，下文列举了帝企鹅互相紧紧地挤在一起抵御严寒和洪堡企鹅用粪便筑巢等场景，这些都是作者在南极之旅中目睹到的令人惊叹的奇观。wonder意为“奇观”，故选B项。</a:t>
            </a:r>
            <a:endParaRPr lang="en-US" altLang="zh-CN" sz="2200" dirty="0"/>
          </a:p>
        </p:txBody>
      </p:sp>
      <p:sp>
        <p:nvSpPr>
          <p:cNvPr id="8" name="QC_6_BD.678_1#594c5f5a4.choices?vja=1&amp;pid=adae7300a&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.survival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B.conflict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C.despair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.sympathy</a:t>
            </a:r>
            <a:endParaRPr lang="en-US" altLang="zh-CN" sz="2000" dirty="0"/>
          </a:p>
        </p:txBody>
      </p:sp>
      <p:sp>
        <p:nvSpPr>
          <p:cNvPr id="9" name="QC_6_AN.679_1#594c5f5a4.bracket?vja=1&amp;pid=adae7300a&amp;color=0,0,0&amp;vpa=275&amp;vtp=1"/>
          <p:cNvSpPr/>
          <p:nvPr/>
        </p:nvSpPr>
        <p:spPr>
          <a:xfrm>
            <a:off x="1176401" y="449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mc:AlternateContent xmlns:mc="http://schemas.openxmlformats.org/markup-compatibility/2006" xmlns:a14="http://schemas.microsoft.com/office/drawing/2010/main">
        <mc:Choice Requires="a14">
          <p:sp>
            <p:nvSpPr>
              <p:cNvPr id="10" name="QC_6_AS.680_1#594c5f5a4?vja=1&amp;pid=adae7300a&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根据上文emperor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penguins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huddling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freezing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-60</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可知，帝企鹅互相紧紧地挤在一起抵御严寒是为了生存。survival意为“生存”，故选A项。conflict意为“冲突”；despair意为“绝望”；sympathy意为“同情”。</a:t>
                </a:r>
                <a:endParaRPr lang="en-US" altLang="zh-CN" sz="2200" dirty="0"/>
              </a:p>
            </p:txBody>
          </p:sp>
        </mc:Choice>
        <mc:Fallback xmlns="">
          <p:sp>
            <p:nvSpPr>
              <p:cNvPr id="10" name="QC_6_AS.680_1#594c5f5a4?vja=1&amp;pid=adae7300a&amp;color=0,0,0&amp;vtp=1"/>
              <p:cNvSpPr>
                <a:spLocks noRot="1" noChangeAspect="1" noMove="1" noResize="1" noEditPoints="1" noAdjustHandles="1" noChangeArrowheads="1" noChangeShapeType="1" noTextEdit="1"/>
              </p:cNvSpPr>
              <p:nvPr/>
            </p:nvSpPr>
            <p:spPr>
              <a:xfrm>
                <a:off x="722376" y="4922647"/>
                <a:ext cx="10753344" cy="1151255"/>
              </a:xfrm>
              <a:prstGeom prst="rect">
                <a:avLst/>
              </a:prstGeom>
              <a:blipFill>
                <a:blip r:embed="rId3"/>
                <a:stretch>
                  <a:fillRect l="-1587" t="-3723" r="-1417" b="-1329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C_6_BD.681_1#80014fd67.choices?vja=1&amp;pid=adae7300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.jaw-dropping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B.hair-raising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C.time-consuming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.peace-loving</a:t>
            </a:r>
            <a:endParaRPr lang="en-US" altLang="zh-CN" sz="2000" dirty="0"/>
          </a:p>
        </p:txBody>
      </p:sp>
      <p:sp>
        <p:nvSpPr>
          <p:cNvPr id="3" name="QC_6_AN.682_1#80014fd67.bracket?vja=1&amp;pid=adae7300a&amp;color=0,0,0&amp;vpa=27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683_1#80014fd67?vja=1&amp;pid=adae7300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suddenly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at可知，约300头鲸鱼突然出现在作者的船周围，这是最令人震撼的场景。jaw-dropping意为“令人瞠目结舌的”，故选A项。hair-raising意为“令人寒毛直竖的”；time-consuming意为“费时的”；peace-loving意为“爱好和平的”。</a:t>
            </a:r>
            <a:endParaRPr lang="en-US" altLang="zh-CN" sz="2200" dirty="0"/>
          </a:p>
        </p:txBody>
      </p:sp>
      <p:sp>
        <p:nvSpPr>
          <p:cNvPr id="5" name="QC_6_BD.684_1#e35151c41.choices?vja=1&amp;pid=adae7300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B.danced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C.begged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.disappeared</a:t>
            </a:r>
            <a:endParaRPr lang="en-US" altLang="zh-CN" sz="2000" dirty="0"/>
          </a:p>
        </p:txBody>
      </p:sp>
      <p:sp>
        <p:nvSpPr>
          <p:cNvPr id="6" name="QC_6_AN.685_1#e35151c41.bracket?vja=1&amp;pid=adae7300a&amp;color=0,0,0&amp;vpa=277&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686_1#e35151c41?vja=1&amp;pid=adae7300a&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spray及语境可知，此处用拟人的手法描述鲸鱼围绕船只的状态，“舞动”既体现了鲸鱼的灵动，也暗含了作者对这一场景的喜爱之情。故选B项。fight意为“战斗”；beg意为“乞求”；disappear意为“消失”。</a:t>
            </a:r>
            <a:endParaRPr lang="en-US" altLang="zh-CN" sz="2200" dirty="0"/>
          </a:p>
        </p:txBody>
      </p:sp>
      <p:sp>
        <p:nvSpPr>
          <p:cNvPr id="8" name="QC_6_BD.687_1#bb504eaf4.choices?vja=1&amp;pid=adae7300a&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.prevented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B.attained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C.signalled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.observed</a:t>
            </a:r>
            <a:endParaRPr lang="en-US" altLang="zh-CN" sz="2000" dirty="0"/>
          </a:p>
        </p:txBody>
      </p:sp>
      <p:sp>
        <p:nvSpPr>
          <p:cNvPr id="9" name="QC_6_AN.688_1#bb504eaf4.bracket?vja=1&amp;pid=adae7300a&amp;color=0,0,0&amp;vpa=278&amp;vtp=1"/>
          <p:cNvSpPr/>
          <p:nvPr/>
        </p:nvSpPr>
        <p:spPr>
          <a:xfrm>
            <a:off x="1176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689_1#bb504eaf4?vja=1&amp;pid=adae7300a&amp;color=0,0,0&amp;vtp=1"/>
          <p:cNvSpPr/>
          <p:nvPr/>
        </p:nvSpPr>
        <p:spPr>
          <a:xfrm>
            <a:off x="722376" y="4541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spray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blowholes及下文的the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global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whaling可知，鲸鱼的呼吸孔喷出的水柱标志着全球捕鲸禁令的成功，说明禁令有效保护了鲸鱼。signal意为“标志”，故选C项。prevent意为“阻止”；attain意为“获得”；observe意为“注意到”。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C_6_BD.690_1#7265ccbc6.choices?vja=1&amp;pid=adae7300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.cheerful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B.hopeful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C.weeping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.smiling</a:t>
            </a:r>
            <a:endParaRPr lang="en-US" altLang="zh-CN" sz="2000" dirty="0"/>
          </a:p>
        </p:txBody>
      </p:sp>
      <p:sp>
        <p:nvSpPr>
          <p:cNvPr id="3" name="QC_6_AN.691_1#7265ccbc6.bracket?vja=1&amp;pid=adae7300a&amp;color=0,0,0&amp;vpa=279&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692_1#7265ccbc6?vja=1&amp;pid=adae7300a&amp;color=0,0,0&amp;vtp=1"/>
          <p:cNvSpPr/>
          <p:nvPr/>
        </p:nvSpPr>
        <p:spPr>
          <a:xfrm>
            <a:off x="722376" y="1315847"/>
            <a:ext cx="10753344" cy="770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global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whaling可知，捕鲸禁令取得了成功，所以鲸鱼的存在是对哭泣的海洋的一种温柔治愈。</a:t>
            </a:r>
            <a:endParaRPr lang="en-US" altLang="zh-CN" sz="2200" dirty="0"/>
          </a:p>
        </p:txBody>
      </p:sp>
      <p:sp>
        <p:nvSpPr>
          <p:cNvPr id="5" name="QC_6_BD.693_1#aa4d28c2b.choices?vja=1&amp;pid=adae7300a&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.hidden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B.exposed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C.overcome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.deepened</a:t>
            </a:r>
            <a:endParaRPr lang="en-US" altLang="zh-CN" sz="2000" dirty="0"/>
          </a:p>
        </p:txBody>
      </p:sp>
      <p:sp>
        <p:nvSpPr>
          <p:cNvPr id="6" name="QC_6_AN.694_1#aa4d28c2b.bracket?vja=1&amp;pid=adae7300a&amp;color=0,0,0&amp;vpa=280&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695_1#aa4d28c2b?vja=1&amp;pid=adae7300a&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根据语境和下文“For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female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once-stable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separate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meltwater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pockets.”可知，作者的相机旨在展现美，但也揭露了绝望。expose意为“揭露”，故选B项。</a:t>
            </a:r>
            <a:endParaRPr lang="en-US" altLang="zh-CN" sz="2200" dirty="0"/>
          </a:p>
        </p:txBody>
      </p:sp>
      <p:sp>
        <p:nvSpPr>
          <p:cNvPr id="8" name="QC_6_BD.696_1#e0021a308.choices?vja=1&amp;pid=adae7300a&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across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.broke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endParaRPr lang="en-US" altLang="zh-CN" sz="2000" dirty="0"/>
          </a:p>
        </p:txBody>
      </p:sp>
      <p:sp>
        <p:nvSpPr>
          <p:cNvPr id="9" name="QC_6_AN.697_1#e0021a308.bracket?vja=1&amp;pid=adae7300a&amp;color=0,0,0&amp;vpa=281&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698_1#e0021a308?vja=1&amp;pid=adae7300a&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根据下文separate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meltwater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pockets可知，该雌性海豹曾经稳定的狩猎场分裂成单独的融水区域。break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into意为“分裂成</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”，故选D项。come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across意为“偶遇”；give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up意为“放弃”；take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over意为“接管”。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C_6_BD.699_1#0d24a9cd6.choices?vja=1&amp;pid=adae7300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B.imagined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.shot</a:t>
            </a:r>
            <a:endParaRPr lang="en-US" altLang="zh-CN" sz="2000" dirty="0"/>
          </a:p>
        </p:txBody>
      </p:sp>
      <p:sp>
        <p:nvSpPr>
          <p:cNvPr id="3" name="QC_6_AN.700_1#0d24a9cd6.bracket?vja=1&amp;pid=adae7300a&amp;color=0,0,0&amp;vpa=282&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701_1#0d24a9cd6?vja=1&amp;pid=adae7300a&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cameras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despair.”可知，作者用相机拍摄到了这个场景。shoot意为“拍摄”，故选D项。stage意为“筹划”；imagine意为“想象”；paint意为“画”。</a:t>
            </a:r>
            <a:endParaRPr lang="en-US" altLang="zh-CN" sz="2200" dirty="0"/>
          </a:p>
        </p:txBody>
      </p:sp>
      <p:sp>
        <p:nvSpPr>
          <p:cNvPr id="5" name="QC_6_BD.702_1#9ed0249b0.choices?vja=1&amp;pid=adae7300a&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.barely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.delicately</a:t>
            </a:r>
            <a:endParaRPr lang="en-US" altLang="zh-CN" sz="2000" dirty="0"/>
          </a:p>
        </p:txBody>
      </p:sp>
      <p:sp>
        <p:nvSpPr>
          <p:cNvPr id="6" name="QC_6_AN.703_1#9ed0249b0.bracket?vja=1&amp;pid=adae7300a&amp;color=0,0,0&amp;vpa=283&amp;vtp=1"/>
          <p:cNvSpPr/>
          <p:nvPr/>
        </p:nvSpPr>
        <p:spPr>
          <a:xfrm>
            <a:off x="1294003"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04_1#9ed0249b0?vja=1&amp;pid=adae7300a&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根据上文内容和空后的“larger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balance”可知，这只海豹曾经的狩猎场已经消融，分裂成单独的融水区域，它躺卧的那块浮冰就比餐桌大一点。barely意为“仅仅；刚好；几乎不”，故选A项。</a:t>
            </a:r>
            <a:endParaRPr lang="en-US" altLang="zh-CN" sz="2200" dirty="0"/>
          </a:p>
        </p:txBody>
      </p:sp>
      <p:sp>
        <p:nvSpPr>
          <p:cNvPr id="8" name="QC_6_BD.705_1#340e1bc54.choices?vja=1&amp;pid=adae7300a&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.design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B.pattern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.light</a:t>
            </a:r>
            <a:endParaRPr lang="en-US" altLang="zh-CN" sz="2000" dirty="0"/>
          </a:p>
        </p:txBody>
      </p:sp>
      <p:sp>
        <p:nvSpPr>
          <p:cNvPr id="9" name="QC_6_AN.706_1#340e1bc54.bracket?vja=1&amp;pid=adae7300a&amp;color=0,0,0&amp;vpa=284&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07_1#340e1bc54?vja=1&amp;pid=adae7300a&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photos可知，作者用相机捕捉了眼前的场景，此处指作者拍下来的这幅图像。故选C项。</a:t>
            </a:r>
            <a:endParaRPr lang="en-US" altLang="zh-CN" sz="2200" dirty="0"/>
          </a:p>
        </p:txBody>
      </p:sp>
      <p:sp>
        <p:nvSpPr>
          <p:cNvPr id="11" name="QC_6_BD.708_1#b6c89b770.choices?vja=1&amp;pid=adae7300a&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.repeat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B.restore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C.replace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.revisit</a:t>
            </a:r>
            <a:endParaRPr lang="en-US" altLang="zh-CN" sz="2000" dirty="0"/>
          </a:p>
        </p:txBody>
      </p:sp>
      <p:sp>
        <p:nvSpPr>
          <p:cNvPr id="12" name="QC_6_AN.709_1#b6c89b770.bracket?vja=1&amp;pid=adae7300a&amp;color=0,0,0&amp;vpa=285&amp;vtp=1"/>
          <p:cNvSpPr/>
          <p:nvPr/>
        </p:nvSpPr>
        <p:spPr>
          <a:xfrm>
            <a:off x="1303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6_AS.710_1#b6c89b770?vja=1&amp;pid=adae7300a&amp;color=0,0,0&amp;vtp=1"/>
          <p:cNvSpPr/>
          <p:nvPr/>
        </p:nvSpPr>
        <p:spPr>
          <a:xfrm>
            <a:off x="722376" y="5392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night和语境可知，作者夜复一夜地重温这些照片。revisit意为“重温；再访”，故选D项。repeat意为“重复”；restore意为“恢复”；replace意为“代替”。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p:sp>
        <p:nvSpPr>
          <p:cNvPr id="2" name="QC_6_BD.711_1#382f5705e.choices?vja=1&amp;pid=adae7300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.dulls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B.questions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C.fuels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.cools</a:t>
            </a:r>
            <a:endParaRPr lang="en-US" altLang="zh-CN" sz="2000" dirty="0"/>
          </a:p>
        </p:txBody>
      </p:sp>
      <p:sp>
        <p:nvSpPr>
          <p:cNvPr id="3" name="QC_6_AN.712_1#382f5705e.bracket?vja=1&amp;pid=adae7300a&amp;color=0,0,0&amp;vpa=28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13_1#382f5705e?vja=1&amp;pid=adae7300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根据上文语境和下文的“its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awakening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creatures”可知，此处指摄影激发了作者的热情。fuel意为“刺激，加强”，故选C项。dull意为“减轻；使迟钝”。</a:t>
            </a:r>
            <a:endParaRPr lang="en-US" altLang="zh-CN" sz="2200" dirty="0"/>
          </a:p>
        </p:txBody>
      </p:sp>
      <p:sp>
        <p:nvSpPr>
          <p:cNvPr id="5" name="QC_6_BD.714_1#09df54064.choices?vja=1&amp;pid=adae7300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.save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B.draw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C.waste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.regain</a:t>
            </a:r>
            <a:endParaRPr lang="en-US" altLang="zh-CN" sz="2000" dirty="0"/>
          </a:p>
        </p:txBody>
      </p:sp>
      <p:sp>
        <p:nvSpPr>
          <p:cNvPr id="6" name="QC_6_AN.715_1#09df54064.bracket?vja=1&amp;pid=adae7300a&amp;color=0,0,0&amp;vpa=28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16_1#09df54064?vja=1&amp;pid=adae7300a&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we和下文的closely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creatures可知，我们吸入的每一口气都与野生生物的生存息息相关。draw意为“吸（气）”，故选B项。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M_5_BD.717_1#7a9900b7d?vja=1&amp;pid=a3b3c4a25&amp;color=0,0,0&amp;vtp=1&amp;bt=1"/>
          <p:cNvSpPr/>
          <p:nvPr/>
        </p:nvSpPr>
        <p:spPr>
          <a:xfrm>
            <a:off x="722376" y="900000"/>
            <a:ext cx="10753344" cy="5248656"/>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[福建漳州一中2025高二期中]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several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prehistoric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published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Ancient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China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115</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Objects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extravagantly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coronet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（冠冕）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gallery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coronet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Xiaoduan,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Emperor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Shenzong,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splendour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visitors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a:t>
            </a:r>
            <a:endParaRPr lang="en-US" altLang="zh-CN" sz="2000" dirty="0"/>
          </a:p>
          <a:p>
            <a:pPr algn="just">
              <a:lnSpc>
                <a:spcPct val="125000"/>
              </a:lnSpc>
            </a:pPr>
            <a:endParaRPr lang="en-US" altLang="zh-CN" sz="2000" dirty="0"/>
          </a:p>
        </p:txBody>
      </p:sp>
      <p:sp>
        <p:nvSpPr>
          <p:cNvPr id="3" name="QM_5_AN.718_1#7a9900b7d.blank?vja=1&amp;pid=a3b3c4a25&amp;color=0,0,0&amp;vpa=288&amp;vtp=1"/>
          <p:cNvSpPr/>
          <p:nvPr/>
        </p:nvSpPr>
        <p:spPr>
          <a:xfrm>
            <a:off x="7816215" y="1236804"/>
            <a:ext cx="7889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4" name="QM_5_AN.719_1#7a9900b7d.blank?vja=1&amp;pid=a3b3c4a25&amp;color=0,0,0&amp;vpa=289&amp;vtp=1"/>
          <p:cNvSpPr/>
          <p:nvPr/>
        </p:nvSpPr>
        <p:spPr>
          <a:xfrm>
            <a:off x="7844473" y="1599008"/>
            <a:ext cx="9144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galleries</a:t>
            </a:r>
            <a:endParaRPr lang="en-US" altLang="zh-CN" sz="2000" dirty="0"/>
          </a:p>
        </p:txBody>
      </p:sp>
      <p:sp>
        <p:nvSpPr>
          <p:cNvPr id="5" name="QM_5_AN.720_1#7a9900b7d.blank?vja=1&amp;pid=a3b3c4a25&amp;color=0,0,0&amp;vpa=290&amp;vtp=1"/>
          <p:cNvSpPr/>
          <p:nvPr/>
        </p:nvSpPr>
        <p:spPr>
          <a:xfrm>
            <a:off x="5078603" y="2736420"/>
            <a:ext cx="296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6" name="QM_5_AN.721_1#7a9900b7d.blank?vja=1&amp;pid=a3b3c4a25&amp;color=0,0,0&amp;vpa=291&amp;vtp=1"/>
          <p:cNvSpPr/>
          <p:nvPr/>
        </p:nvSpPr>
        <p:spPr>
          <a:xfrm>
            <a:off x="2797810" y="3098624"/>
            <a:ext cx="122555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introducing</a:t>
            </a:r>
            <a:endParaRPr lang="en-US" altLang="zh-CN" sz="2000" dirty="0"/>
          </a:p>
        </p:txBody>
      </p:sp>
      <p:sp>
        <p:nvSpPr>
          <p:cNvPr id="7" name="QM_5_AN.722_1#7a9900b7d.blank?vja=1&amp;pid=a3b3c4a25&amp;color=0,0,0&amp;vpa=292&amp;vtp=1"/>
          <p:cNvSpPr/>
          <p:nvPr/>
        </p:nvSpPr>
        <p:spPr>
          <a:xfrm>
            <a:off x="1890840" y="4610940"/>
            <a:ext cx="677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8" name="QM_5_AN.723_1#7a9900b7d.blank?vja=1&amp;pid=a3b3c4a25&amp;color=0,0,0&amp;vpa=293&amp;vtp=1"/>
          <p:cNvSpPr/>
          <p:nvPr/>
        </p:nvSpPr>
        <p:spPr>
          <a:xfrm>
            <a:off x="7920419" y="4973144"/>
            <a:ext cx="7747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vividly</a:t>
            </a:r>
            <a:endParaRPr lang="en-US" altLang="zh-CN" sz="2000" dirty="0"/>
          </a:p>
        </p:txBody>
      </p:sp>
      <p:sp>
        <p:nvSpPr>
          <p:cNvPr id="9" name="QM_5_AN.724_1#7a9900b7d.blank?vja=1&amp;pid=a3b3c4a25&amp;color=0,0,0&amp;vpa=294&amp;vtp=1"/>
          <p:cNvSpPr/>
          <p:nvPr/>
        </p:nvSpPr>
        <p:spPr>
          <a:xfrm>
            <a:off x="10403205" y="5360748"/>
            <a:ext cx="4365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17_1#7a9900b7d?vja=1&amp;pid=a3b3c4a25&amp;color=0,0,0&amp;vtp=1&amp;bt=1">
            <a:extLst>
              <a:ext uri="{FF2B5EF4-FFF2-40B4-BE49-F238E27FC236}">
                <a16:creationId xmlns:a16="http://schemas.microsoft.com/office/drawing/2014/main" id="{E518DDE9-AA9E-9CC4-5025-95734DA28F7B}"/>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Jingshu,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curiosity.”</a:t>
            </a:r>
            <a:endParaRPr lang="en-US" altLang="zh-CN" sz="2000" dirty="0"/>
          </a:p>
        </p:txBody>
      </p:sp>
      <p:sp>
        <p:nvSpPr>
          <p:cNvPr id="3" name="QM_5_EX.728_1#7a9900b7d?vja=1&amp;pid=a3b3c4a25&amp;color=0,0,0&amp;vtp=1">
            <a:extLst>
              <a:ext uri="{FF2B5EF4-FFF2-40B4-BE49-F238E27FC236}">
                <a16:creationId xmlns:a16="http://schemas.microsoft.com/office/drawing/2014/main" id="{6D7ED2FB-807A-ED0A-AF2F-4CCEA75178CF}"/>
              </a:ext>
            </a:extLst>
          </p:cNvPr>
          <p:cNvSpPr/>
          <p:nvPr/>
        </p:nvSpPr>
        <p:spPr>
          <a:xfrm>
            <a:off x="722376" y="2433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本文是一篇说明文。文章介绍了中国国家博物馆的“古代中国”展览的相关情况，并重点介绍了该馆近期出版的书籍《思接千载：115件文物里的古代中国》。</a:t>
            </a:r>
            <a:endParaRPr lang="en-US" altLang="zh-CN" sz="2000" dirty="0"/>
          </a:p>
        </p:txBody>
      </p:sp>
      <p:sp>
        <p:nvSpPr>
          <p:cNvPr id="4" name="QM_5_AN.725_1#7a9900b7d.blank?vja=1&amp;pid=a3b3c4a25&amp;color=0,0,0&amp;vpa=295&amp;vtp=1">
            <a:extLst>
              <a:ext uri="{FF2B5EF4-FFF2-40B4-BE49-F238E27FC236}">
                <a16:creationId xmlns:a16="http://schemas.microsoft.com/office/drawing/2014/main" id="{9FDA6B39-9F90-F4D6-E78B-66716C8B49CD}"/>
              </a:ext>
            </a:extLst>
          </p:cNvPr>
          <p:cNvSpPr/>
          <p:nvPr/>
        </p:nvSpPr>
        <p:spPr>
          <a:xfrm>
            <a:off x="3401441" y="861900"/>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5" name="QM_5_AN.726_1#7a9900b7d.blank?vja=1&amp;pid=a3b3c4a25&amp;color=0,0,0&amp;vpa=296&amp;vtp=1">
            <a:extLst>
              <a:ext uri="{FF2B5EF4-FFF2-40B4-BE49-F238E27FC236}">
                <a16:creationId xmlns:a16="http://schemas.microsoft.com/office/drawing/2014/main" id="{92D0D3AE-AE3C-BD65-C1B3-8E0BC1284C0D}"/>
              </a:ext>
            </a:extLst>
          </p:cNvPr>
          <p:cNvSpPr/>
          <p:nvPr/>
        </p:nvSpPr>
        <p:spPr>
          <a:xfrm>
            <a:off x="2424811"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6" name="QM_5_AN.727_1#7a9900b7d.blank?vja=1&amp;pid=a3b3c4a25&amp;color=0,0,0&amp;vpa=297&amp;vtp=1">
            <a:extLst>
              <a:ext uri="{FF2B5EF4-FFF2-40B4-BE49-F238E27FC236}">
                <a16:creationId xmlns:a16="http://schemas.microsoft.com/office/drawing/2014/main" id="{0E045C17-650B-2E22-E904-707679636C30}"/>
              </a:ext>
            </a:extLst>
          </p:cNvPr>
          <p:cNvSpPr/>
          <p:nvPr/>
        </p:nvSpPr>
        <p:spPr>
          <a:xfrm>
            <a:off x="1100201" y="1623900"/>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educational</a:t>
            </a:r>
            <a:endParaRPr lang="en-US" altLang="zh-CN" sz="2000" dirty="0"/>
          </a:p>
        </p:txBody>
      </p:sp>
    </p:spTree>
    <p:extLst>
      <p:ext uri="{BB962C8B-B14F-4D97-AF65-F5344CB8AC3E}">
        <p14:creationId xmlns:p14="http://schemas.microsoft.com/office/powerpoint/2010/main" val="18812279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59.xml><?xml version="1.0" encoding="utf-8"?>
<p:sld xmlns:a="http://schemas.openxmlformats.org/drawingml/2006/main" xmlns:r="http://schemas.openxmlformats.org/officeDocument/2006/relationships" xmlns:p="http://schemas.openxmlformats.org/presentationml/2006/main">
  <p:cSld name="Slide 162&amp;si=162">
    <p:spTree>
      <p:nvGrpSpPr>
        <p:cNvPr id="1" name=""/>
        <p:cNvGrpSpPr/>
        <p:nvPr/>
      </p:nvGrpSpPr>
      <p:grpSpPr>
        <a:xfrm>
          <a:off x="0" y="0"/>
          <a:ext cx="0" cy="0"/>
          <a:chOff x="0" y="0"/>
          <a:chExt cx="0" cy="0"/>
        </a:xfrm>
      </p:grpSpPr>
      <p:sp>
        <p:nvSpPr>
          <p:cNvPr id="2" name="QB_6_BD.729_1#c6279aa86?vja=1&amp;pid=7a9900b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30_1#c6279aa86.blank?vja=1&amp;pid=7a9900b7d&amp;color=0,0,0&amp;vpa=298&amp;vtp=1"/>
          <p:cNvSpPr/>
          <p:nvPr/>
        </p:nvSpPr>
        <p:spPr>
          <a:xfrm>
            <a:off x="998601" y="858013"/>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4" name="QB_6_AS.731_1#c6279aa86?vja=1&amp;pid=7a9900b7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句意为：常设的“古代中国”基本陈列是许多游客参观位于北京市中心长安街的中国国家博物馆时的第一站。be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in/on/at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为固定搭配，意为“坐落于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”，此处在句中作后置定语，修饰the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China，故填located。</a:t>
            </a:r>
            <a:endParaRPr lang="en-US" altLang="zh-CN" sz="2200" dirty="0"/>
          </a:p>
        </p:txBody>
      </p:sp>
      <p:sp>
        <p:nvSpPr>
          <p:cNvPr id="5" name="QB_6_BD.732_1#056829fe1?vja=1&amp;pid=7a9900b7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6_AN.733_1#056829fe1.blank?vja=1&amp;pid=7a9900b7d&amp;color=0,0,0&amp;vpa=299&amp;vtp=1"/>
          <p:cNvSpPr/>
          <p:nvPr/>
        </p:nvSpPr>
        <p:spPr>
          <a:xfrm>
            <a:off x="1011301" y="2440559"/>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galleries</a:t>
            </a:r>
            <a:endParaRPr lang="en-US" altLang="zh-CN" sz="2000" dirty="0"/>
          </a:p>
        </p:txBody>
      </p:sp>
      <p:sp>
        <p:nvSpPr>
          <p:cNvPr id="7" name="QB_6_AS.734_1#056829fe1?vja=1&amp;pid=7a9900b7d&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句意为：该展览涵盖了几个展厅，记录了中国从史前时期到清朝的历史。gallery为可数名词，且其前有限定词several修饰，设空处应填名词复数形式。故填galleries。</a:t>
            </a:r>
            <a:endParaRPr lang="en-US" altLang="zh-CN" sz="2200" dirty="0"/>
          </a:p>
        </p:txBody>
      </p:sp>
      <p:sp>
        <p:nvSpPr>
          <p:cNvPr id="8" name="QB_6_BD.735_1#e9d186ba1?vja=1&amp;pid=7a9900b7d&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6_AN.736_1#e9d186ba1.blank?vja=1&amp;pid=7a9900b7d&amp;color=0,0,0&amp;vpa=300&amp;vtp=1"/>
          <p:cNvSpPr/>
          <p:nvPr/>
        </p:nvSpPr>
        <p:spPr>
          <a:xfrm>
            <a:off x="1062101" y="36851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10" name="QB_6_AS.737_1#e9d186ba1?vja=1&amp;pid=7a9900b7d&amp;color=0,0,0&amp;vtp=1"/>
          <p:cNvSpPr/>
          <p:nvPr/>
        </p:nvSpPr>
        <p:spPr>
          <a:xfrm>
            <a:off x="722376" y="41479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句意为：最近，该博物馆出版了一本增进知识的书籍，书名为《思接千载：115件文物里的古代中国》，介绍了该展览中展出的115件具有历史和文化价值的精美展品。设空处修饰informative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book，结合句意可知，此处泛指“一本增进知识的书”，应用不定冠词修饰；且informative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03_1#b23e170fd?vja=1&amp;pid=d59d5251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104_1#b23e170fd.blank?vja=1&amp;pid=d59d52518&amp;color=0,0,0&amp;vpa=46&amp;vtp=1"/>
          <p:cNvSpPr/>
          <p:nvPr/>
        </p:nvSpPr>
        <p:spPr>
          <a:xfrm>
            <a:off x="1024001" y="845313"/>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departure</a:t>
            </a:r>
            <a:endParaRPr lang="en-US" altLang="zh-CN" sz="2000" dirty="0"/>
          </a:p>
        </p:txBody>
      </p:sp>
      <p:sp>
        <p:nvSpPr>
          <p:cNvPr id="4" name="QB_7_AS.105_1#b23e170fd?vja=1&amp;pid=d59d5251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分析句子结构可知，设空处被名词所有格修饰，作主语，应填其名词形式，表示“离开”。结合was可知，设空处应填departure。</a:t>
            </a:r>
            <a:endParaRPr lang="en-US" altLang="zh-CN" sz="2200" dirty="0"/>
          </a:p>
        </p:txBody>
      </p:sp>
      <p:sp>
        <p:nvSpPr>
          <p:cNvPr id="5" name="QB_7_BD.106_1#f97879b6e?vja=1&amp;pid=d59d5251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107_1#f97879b6e.blank?vja=1&amp;pid=d59d52518&amp;color=0,0,0&amp;vpa=47&amp;vtp=1"/>
          <p:cNvSpPr/>
          <p:nvPr/>
        </p:nvSpPr>
        <p:spPr>
          <a:xfrm>
            <a:off x="1036701" y="2084959"/>
            <a:ext cx="989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7" name="QB_7_AS.108_1#f97879b6e?vja=1&amp;pid=d59d52518&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根据语境可知，上下文之间为转折关系，再根据空后的逗号可知，此处应使用副词however，且设空处位于句首。故填However。</a:t>
            </a:r>
            <a:endParaRPr lang="en-US" altLang="zh-CN" sz="2200" dirty="0"/>
          </a:p>
        </p:txBody>
      </p:sp>
      <p:sp>
        <p:nvSpPr>
          <p:cNvPr id="8" name="QB_7_BD.109_1#152d3f3e6?vja=1&amp;pid=d59d52518&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110_1#152d3f3e6.blank?vja=1&amp;pid=d59d52518&amp;color=0,0,0&amp;vpa=48&amp;vtp=1"/>
          <p:cNvSpPr/>
          <p:nvPr/>
        </p:nvSpPr>
        <p:spPr>
          <a:xfrm>
            <a:off x="1049401" y="3316859"/>
            <a:ext cx="561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itself</a:t>
            </a:r>
            <a:endParaRPr lang="en-US" altLang="zh-CN" sz="2000" dirty="0"/>
          </a:p>
        </p:txBody>
      </p:sp>
      <p:sp>
        <p:nvSpPr>
          <p:cNvPr id="10" name="QB_7_AS.111_1#152d3f3e6?vja=1&amp;pid=d59d52518&amp;color=0,0,0&amp;vtp=1"/>
          <p:cNvSpPr/>
          <p:nvPr/>
        </p:nvSpPr>
        <p:spPr>
          <a:xfrm>
            <a:off x="722376" y="3779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分析句子结构可知，设空处作water的同位语，意为“本身”，表强调，应用反身代词。故填itself。</a:t>
            </a:r>
            <a:endParaRPr lang="en-US" altLang="zh-CN" sz="2200" dirty="0"/>
          </a:p>
        </p:txBody>
      </p:sp>
      <p:sp>
        <p:nvSpPr>
          <p:cNvPr id="11" name="QB_7_BD.112_1#8767a63c3?vja=1&amp;pid=d59d52518&amp;color=0,0,0&amp;vtp=1"/>
          <p:cNvSpPr/>
          <p:nvPr/>
        </p:nvSpPr>
        <p:spPr>
          <a:xfrm>
            <a:off x="722376" y="4586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a:t>
            </a:r>
            <a:endParaRPr lang="en-US" altLang="zh-CN" sz="2000" dirty="0"/>
          </a:p>
        </p:txBody>
      </p:sp>
      <p:sp>
        <p:nvSpPr>
          <p:cNvPr id="12" name="QB_7_AN.113_1#8767a63c3.blank?vja=1&amp;pid=d59d52518&amp;color=0,0,0&amp;vpa=49&amp;vtp=1"/>
          <p:cNvSpPr/>
          <p:nvPr/>
        </p:nvSpPr>
        <p:spPr>
          <a:xfrm>
            <a:off x="1011301" y="4536059"/>
            <a:ext cx="18018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pleasant/pleasing</a:t>
            </a:r>
            <a:endParaRPr lang="en-US" altLang="zh-CN" sz="2000" dirty="0"/>
          </a:p>
        </p:txBody>
      </p:sp>
      <p:sp>
        <p:nvSpPr>
          <p:cNvPr id="13" name="QB_7_AS.114_1#8767a63c3?vja=1&amp;pid=d59d52518&amp;color=0,0,0&amp;vtp=1"/>
          <p:cNvSpPr/>
          <p:nvPr/>
        </p:nvSpPr>
        <p:spPr>
          <a:xfrm>
            <a:off x="722376" y="5011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设空处作定语，修饰名词night，说明其特征，应用形容词pleasant，意为“令人愉快的”。please的另一形容词形式pleasing也可表示“使人愉快的”，故也可填pleasing。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sp>
        <p:nvSpPr>
          <p:cNvPr id="2" name="QB_6_BD.738_1#a27725566?vja=1&amp;pid=7a9900b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6_AN.739_1#a27725566.blank?vja=1&amp;pid=7a9900b7d&amp;color=0,0,0&amp;vpa=301&amp;vtp=1"/>
          <p:cNvSpPr/>
          <p:nvPr/>
        </p:nvSpPr>
        <p:spPr>
          <a:xfrm>
            <a:off x="1036701" y="845313"/>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introducing</a:t>
            </a:r>
            <a:endParaRPr lang="en-US" altLang="zh-CN" sz="2000" dirty="0"/>
          </a:p>
        </p:txBody>
      </p:sp>
      <p:sp>
        <p:nvSpPr>
          <p:cNvPr id="4" name="QB_6_AS.740_1#a27725566?vja=1&amp;pid=7a9900b7d&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句意见上一题解析。句中已有谓语动词published，故设空处应用非谓语动词；introduce与其逻辑主语book之间为主动关系，应用现在分词作后置定语。故填introducing。</a:t>
            </a:r>
            <a:endParaRPr lang="en-US" altLang="zh-CN" sz="2200" dirty="0"/>
          </a:p>
        </p:txBody>
      </p:sp>
      <p:sp>
        <p:nvSpPr>
          <p:cNvPr id="5" name="QB_6_BD.741_1#827869e84?vja=1&amp;pid=7a9900b7d&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742_1#827869e84.blank?vja=1&amp;pid=7a9900b7d&amp;color=0,0,0&amp;vpa=302&amp;vtp=1"/>
          <p:cNvSpPr/>
          <p:nvPr/>
        </p:nvSpPr>
        <p:spPr>
          <a:xfrm>
            <a:off x="1062101" y="2084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743_1#827869e84?vja=1&amp;pid=7a9900b7d&amp;color=0,0,0&amp;vtp=1"/>
          <p:cNvSpPr/>
          <p:nvPr/>
        </p:nvSpPr>
        <p:spPr>
          <a:xfrm>
            <a:off x="722376" y="2547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句意为：这本书中所介绍的手工艺品包括一顶装饰华丽的明代皇后冠冕，它吸引了众多游客排起长队，只为在其展出的展厅中短暂地一睹其风采。设空处引导限制性定语从句，修饰表示地点的先行词the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gallery，关系词在从句中作地点状语，故应用关系副词where引导该从句。</a:t>
            </a:r>
            <a:endParaRPr lang="en-US" altLang="zh-CN" sz="2200" dirty="0"/>
          </a:p>
        </p:txBody>
      </p:sp>
      <p:sp>
        <p:nvSpPr>
          <p:cNvPr id="8" name="QB_6_BD.744_1#30b8514d5?vja=1&amp;pid=7a9900b7d&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6_AN.745_1#30b8514d5.blank?vja=1&amp;pid=7a9900b7d&amp;color=0,0,0&amp;vpa=303&amp;vtp=1"/>
          <p:cNvSpPr/>
          <p:nvPr/>
        </p:nvSpPr>
        <p:spPr>
          <a:xfrm>
            <a:off x="1011301" y="36851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vividly</a:t>
            </a:r>
            <a:endParaRPr lang="en-US" altLang="zh-CN" sz="2000" dirty="0"/>
          </a:p>
        </p:txBody>
      </p:sp>
      <p:sp>
        <p:nvSpPr>
          <p:cNvPr id="10" name="QB_6_AS.746_1#30b8514d5?vja=1&amp;pid=7a9900b7d&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句意为：数千颗珍珠和宝石生动地证明了它的华贵。设空处修饰谓语is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evidenced，作状语，应用副词。故填vividly。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B_6_BD.747_1#4b8ecbfc6?vja=1&amp;pid=7a9900b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6_AN.748_1#4b8ecbfc6.blank?vja=1&amp;pid=7a9900b7d&amp;color=0,0,0&amp;vpa=304&amp;vtp=1"/>
          <p:cNvSpPr/>
          <p:nvPr/>
        </p:nvSpPr>
        <p:spPr>
          <a:xfrm>
            <a:off x="1049401"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749_1#4b8ecbfc6?vja=1&amp;pid=7a9900b7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句意为：它在游客中如此受欢迎，以至于该博物馆基于它设计的文创产品需求量很大。分析句子结构并结合句意可知，此处为so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引导的结果状语从句，表示“如此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以至于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”。故填that。</a:t>
            </a:r>
            <a:endParaRPr lang="en-US" altLang="zh-CN" sz="2200" dirty="0"/>
          </a:p>
        </p:txBody>
      </p:sp>
      <p:sp>
        <p:nvSpPr>
          <p:cNvPr id="5" name="QB_6_BD.750_1#118c96a03?vja=1&amp;pid=7a9900b7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51_1#118c96a03.blank?vja=1&amp;pid=7a9900b7d&amp;color=0,0,0&amp;vpa=305&amp;vtp=1"/>
          <p:cNvSpPr/>
          <p:nvPr/>
        </p:nvSpPr>
        <p:spPr>
          <a:xfrm>
            <a:off x="998601" y="2465959"/>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7" name="QB_6_AS.752_1#118c96a03?vja=1&amp;pid=7a9900b7d&amp;color=0,0,0&amp;vtp=1"/>
          <p:cNvSpPr/>
          <p:nvPr/>
        </p:nvSpPr>
        <p:spPr>
          <a:xfrm>
            <a:off x="722376" y="29287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句意为：这本书的内容是由博物馆的九名工作人员撰写的，他们在撰写文稿、进行口头导览、设计面向年轻参观者的公共活动和教育课程方面有丰富经验。设空处在主句中作谓语，主句主语The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text与动词write之间为被动关系，应用被动语态；根据上下文可知，书籍已出版，撰写的动作应发生在过去，应用一般过去时；text意为“（书的）正文”时为不可数名词，助动词用was。故填was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written。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
        <p:nvSpPr>
          <p:cNvPr id="2" name="QB_6_BD.753_1#6b0b53ef3?vja=1&amp;pid=7a9900b7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754_1#6b0b53ef3.blank?vja=1&amp;pid=7a9900b7d&amp;color=0,0,0&amp;mp=1&amp;vpa=306&amp;vtp=1"/>
          <p:cNvSpPr/>
          <p:nvPr/>
        </p:nvSpPr>
        <p:spPr>
          <a:xfrm>
            <a:off x="1024001"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4" name="QB_6_AS.755_1#6b0b53ef3?vja=1&amp;pid=7a9900b7d&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方面有经验”。故填in。</a:t>
            </a:r>
            <a:endParaRPr lang="en-US" altLang="zh-CN" sz="2200" dirty="0"/>
          </a:p>
        </p:txBody>
      </p:sp>
      <p:sp>
        <p:nvSpPr>
          <p:cNvPr id="5" name="QB_6_BD.756_1#a2165f9ad?vja=1&amp;pid=7a9900b7d&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57_1#a2165f9ad.blank?vja=1&amp;pid=7a9900b7d&amp;color=0,0,0&amp;vpa=307&amp;vtp=1"/>
          <p:cNvSpPr/>
          <p:nvPr/>
        </p:nvSpPr>
        <p:spPr>
          <a:xfrm>
            <a:off x="1163701" y="2084959"/>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educational</a:t>
            </a:r>
            <a:endParaRPr lang="en-US" altLang="zh-CN" sz="2000" dirty="0"/>
          </a:p>
        </p:txBody>
      </p:sp>
      <p:sp>
        <p:nvSpPr>
          <p:cNvPr id="7" name="QB_6_AS.758_1#a2165f9ad?vja=1&amp;pid=7a9900b7d&amp;color=0,0,0&amp;vtp=1"/>
          <p:cNvSpPr/>
          <p:nvPr/>
        </p:nvSpPr>
        <p:spPr>
          <a:xfrm>
            <a:off x="722376" y="2506282"/>
            <a:ext cx="11010900"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句意见第8题解析。设空处在句中作定语，修饰名词courses，应用形容词。故填educational。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67&amp;si=167">
    <p:spTree>
      <p:nvGrpSpPr>
        <p:cNvPr id="1" name=""/>
        <p:cNvGrpSpPr/>
        <p:nvPr/>
      </p:nvGrpSpPr>
      <p:grpSpPr>
        <a:xfrm>
          <a:off x="0" y="0"/>
          <a:ext cx="0" cy="0"/>
          <a:chOff x="0" y="0"/>
          <a:chExt cx="0" cy="0"/>
        </a:xfrm>
      </p:grpSpPr>
      <p:sp>
        <p:nvSpPr>
          <p:cNvPr id="2" name="QO_5_BD.759_1#34c93b556?vja=1&amp;pid=79b005d8f&amp;color=0,0,0&amp;vtp=1&amp;bt=1"/>
          <p:cNvSpPr/>
          <p:nvPr/>
        </p:nvSpPr>
        <p:spPr>
          <a:xfrm>
            <a:off x="722376" y="900000"/>
            <a:ext cx="10753344" cy="4191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[湖南长沙雅礼中学2024高二月考]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annoyance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59_1#34c93b556?vja=1&amp;pid=79b005d8f&amp;color=0,0,0&amp;vtp=1&amp;bt=1">
            <a:extLst>
              <a:ext uri="{FF2B5EF4-FFF2-40B4-BE49-F238E27FC236}">
                <a16:creationId xmlns:a16="http://schemas.microsoft.com/office/drawing/2014/main" id="{53217210-79C5-0B60-AFB3-BB69465CB6D4}"/>
              </a:ext>
            </a:extLst>
          </p:cNvPr>
          <p:cNvSpPr/>
          <p:nvPr/>
        </p:nvSpPr>
        <p:spPr>
          <a:xfrm>
            <a:off x="722376" y="900000"/>
            <a:ext cx="10753344" cy="5685155"/>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admonished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（责备）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admonishing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Edward.“Have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situation.“Excuse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overjoyed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baby.</a:t>
            </a:r>
            <a:endParaRPr lang="en-US" altLang="zh-CN" sz="2000" dirty="0"/>
          </a:p>
        </p:txBody>
      </p:sp>
    </p:spTree>
    <p:extLst>
      <p:ext uri="{BB962C8B-B14F-4D97-AF65-F5344CB8AC3E}">
        <p14:creationId xmlns:p14="http://schemas.microsoft.com/office/powerpoint/2010/main" val="662277062"/>
      </p:ext>
    </p:extLst>
  </p:cSld>
  <p:clrMapOvr>
    <a:masterClrMapping/>
  </p:clrMapOvr>
  <p:transition>
    <p:fade/>
  </p:transition>
</p:sld>
</file>

<file path=ppt/slides/slide165.xml><?xml version="1.0" encoding="utf-8"?>
<p:sld xmlns:a="http://schemas.openxmlformats.org/drawingml/2006/main" xmlns:r="http://schemas.openxmlformats.org/officeDocument/2006/relationships" xmlns:p="http://schemas.openxmlformats.org/presentationml/2006/main">
  <p:cSld name="Slide 168&amp;si=168">
    <p:spTree>
      <p:nvGrpSpPr>
        <p:cNvPr id="1" name=""/>
        <p:cNvGrpSpPr/>
        <p:nvPr/>
      </p:nvGrpSpPr>
      <p:grpSpPr>
        <a:xfrm>
          <a:off x="0" y="0"/>
          <a:ext cx="0" cy="0"/>
          <a:chOff x="0" y="0"/>
          <a:chExt cx="0" cy="0"/>
        </a:xfrm>
      </p:grpSpPr>
      <p:sp>
        <p:nvSpPr>
          <p:cNvPr id="2" name="QO_5_BD.759_2#34c93b556?vja=0&amp;pid=79b005d8f&amp;color=0,0,0&amp;mp=1&amp;vtp=1&amp;bt=1"/>
          <p:cNvSpPr/>
          <p:nvPr/>
        </p:nvSpPr>
        <p:spPr>
          <a:xfrm>
            <a:off x="722376" y="896112"/>
            <a:ext cx="10753344" cy="2256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gn="l"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story.______________________________________________________________________________________</a:t>
            </a:r>
            <a:endParaRPr lang="en-US" altLang="zh-CN" sz="2000" dirty="0"/>
          </a:p>
          <a:p>
            <a:pPr algn="l"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silent.________________________________________________________________________</a:t>
            </a:r>
            <a:endParaRPr lang="en-US" altLang="zh-CN" sz="2000" dirty="0"/>
          </a:p>
        </p:txBody>
      </p:sp>
    </p:spTree>
  </p:cSld>
  <p:clrMapOvr>
    <a:masterClrMapping/>
  </p:clrMapOvr>
  <p:transition>
    <p:fade/>
  </p:transition>
</p:sld>
</file>

<file path=ppt/slides/slide166.xml><?xml version="1.0" encoding="utf-8"?>
<p:sld xmlns:a="http://schemas.openxmlformats.org/drawingml/2006/main" xmlns:r="http://schemas.openxmlformats.org/officeDocument/2006/relationships" xmlns:p="http://schemas.openxmlformats.org/presentationml/2006/main">
  <p:cSld name="Slide 170&amp;si=170">
    <p:spTree>
      <p:nvGrpSpPr>
        <p:cNvPr id="1" name=""/>
        <p:cNvGrpSpPr/>
        <p:nvPr/>
      </p:nvGrpSpPr>
      <p:grpSpPr>
        <a:xfrm>
          <a:off x="0" y="0"/>
          <a:ext cx="0" cy="0"/>
          <a:chOff x="0" y="0"/>
          <a:chExt cx="0" cy="0"/>
        </a:xfrm>
      </p:grpSpPr>
      <p:sp>
        <p:nvSpPr>
          <p:cNvPr id="2" name="QO_5_AS.761_1#34c93b556?vja=1&amp;pid=79b005d8f&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71" name="QO_5_AS.761_2#34c93b556?colgroup=3,36&amp;vja=1&amp;pid=79b005d8f&amp;color=0,0,0&amp;vtp=1"/>
          <p:cNvGraphicFramePr>
            <a:graphicFrameLocks noGrp="1"/>
          </p:cNvGraphicFramePr>
          <p:nvPr>
            <p:extLst>
              <p:ext uri="{D42A27DB-BD31-4B8C-83A1-F6EECF244321}">
                <p14:modId xmlns:p14="http://schemas.microsoft.com/office/powerpoint/2010/main" val="2977224848"/>
              </p:ext>
            </p:extLst>
          </p:nvPr>
        </p:nvGraphicFramePr>
        <p:xfrm>
          <a:off x="722376" y="1765124"/>
          <a:ext cx="10725912" cy="2071497"/>
        </p:xfrm>
        <a:graphic>
          <a:graphicData uri="http://schemas.openxmlformats.org/drawingml/2006/table">
            <a:tbl>
              <a:tblPr/>
              <a:tblGrid>
                <a:gridCol w="1161288">
                  <a:extLst>
                    <a:ext uri="{9D8B030D-6E8A-4147-A177-3AD203B41FA5}">
                      <a16:colId xmlns:a16="http://schemas.microsoft.com/office/drawing/2014/main" val="20000"/>
                    </a:ext>
                  </a:extLst>
                </a:gridCol>
                <a:gridCol w="9564624">
                  <a:extLst>
                    <a:ext uri="{9D8B030D-6E8A-4147-A177-3AD203B41FA5}">
                      <a16:colId xmlns:a16="http://schemas.microsoft.com/office/drawing/2014/main" val="20001"/>
                    </a:ext>
                  </a:extLst>
                </a:gridCol>
              </a:tblGrid>
              <a:tr h="121881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讲述了父亲爱德华带着儿子路易斯坐飞机，路易斯过度沉迷于阅读故事书，一直大声读着。父亲虽然觉得这会干扰他人，但是制止不了孩子的沉浸式阅读。后来这打扰到了想要休息的泰勒和其他乘客，泰勒忍不住抱怨起来，并叫来了乘务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路易斯、爱德华（路易斯的父亲）、泰勒及其他乘客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路易斯大声读书引发旁边乘客的不满，如何解决这一矛盾。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1"/>
                                        </p:tgtEl>
                                        <p:attrNameLst>
                                          <p:attrName>style.visibility</p:attrName>
                                        </p:attrNameLst>
                                      </p:cBhvr>
                                      <p:to>
                                        <p:strVal val="visible"/>
                                      </p:to>
                                    </p:set>
                                    <p:animEffect transition="in" filter="fade">
                                      <p:cBhvr>
                                        <p:cTn id="16"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7.xml><?xml version="1.0" encoding="utf-8"?>
<p:sld xmlns:a="http://schemas.openxmlformats.org/drawingml/2006/main" xmlns:r="http://schemas.openxmlformats.org/officeDocument/2006/relationships" xmlns:p="http://schemas.openxmlformats.org/presentationml/2006/main">
  <p:cSld name="Slide 171&amp;si=171">
    <p:spTree>
      <p:nvGrpSpPr>
        <p:cNvPr id="1" name=""/>
        <p:cNvGrpSpPr/>
        <p:nvPr/>
      </p:nvGrpSpPr>
      <p:grpSpPr>
        <a:xfrm>
          <a:off x="0" y="0"/>
          <a:ext cx="0" cy="0"/>
          <a:chOff x="0" y="0"/>
          <a:chExt cx="0" cy="0"/>
        </a:xfrm>
      </p:grpSpPr>
      <p:sp>
        <p:nvSpPr>
          <p:cNvPr id="2" name="QO_5_AS.761_3#34c93b556?vja=1&amp;pid=79b005d8f&amp;color=0,0,0&amp;mp=1&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72" name="QO_5_AS.761_4#34c93b556?colgroup=12,28&amp;vja=1&amp;pid=79b005d8f&amp;color=0,0,0&amp;mp=1&amp;vtp=1"/>
          <p:cNvGraphicFramePr>
            <a:graphicFrameLocks noGrp="1"/>
          </p:cNvGraphicFramePr>
          <p:nvPr>
            <p:extLst>
              <p:ext uri="{D42A27DB-BD31-4B8C-83A1-F6EECF244321}">
                <p14:modId xmlns:p14="http://schemas.microsoft.com/office/powerpoint/2010/main" val="589116336"/>
              </p:ext>
            </p:extLst>
          </p:nvPr>
        </p:nvGraphicFramePr>
        <p:xfrm>
          <a:off x="722376" y="1384124"/>
          <a:ext cx="10725912" cy="4082288"/>
        </p:xfrm>
        <a:graphic>
          <a:graphicData uri="http://schemas.openxmlformats.org/drawingml/2006/table">
            <a:tbl>
              <a:tblPr/>
              <a:tblGrid>
                <a:gridCol w="3328416">
                  <a:extLst>
                    <a:ext uri="{9D8B030D-6E8A-4147-A177-3AD203B41FA5}">
                      <a16:colId xmlns:a16="http://schemas.microsoft.com/office/drawing/2014/main" val="20000"/>
                    </a:ext>
                  </a:extLst>
                </a:gridCol>
                <a:gridCol w="7397496">
                  <a:extLst>
                    <a:ext uri="{9D8B030D-6E8A-4147-A177-3AD203B41FA5}">
                      <a16:colId xmlns:a16="http://schemas.microsoft.com/office/drawing/2014/main" val="20001"/>
                    </a:ext>
                  </a:extLst>
                </a:gridCol>
              </a:tblGrid>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续写第一段（提示句：然后他透露了这个令人心碎的故事。）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由第一段提示句和第二段提示句可知，第一段可描写孩子父亲向乘客讲述孩子眼睛出现意外的事故和后来的遭遇，以及孩子意识到打扰到别人后的反应。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续写第二段（提示句：此时，泰勒和飞机上其他乘客都沉默了。）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由第二段提示句可知，第二段可描写乘客们的反应，以及孩子的眼睛进行了手术，最终视力完全恢复。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乘坐飞机——孩子大声读故事书——乘客抱怨——父亲道歉，说明原因——乘客内疚——孩子的视力通过手术得以恢复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父亲：感到惭愧——真诚道歉</a:t>
                      </a:r>
                      <a:endParaRPr lang="en-US" altLang="zh-CN" sz="1200" dirty="0"/>
                    </a:p>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乘客：生气——听到道歉和原因后内疚——向父子表达歉意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2"/>
                                        </p:tgtEl>
                                        <p:attrNameLst>
                                          <p:attrName>style.visibility</p:attrName>
                                        </p:attrNameLst>
                                      </p:cBhvr>
                                      <p:to>
                                        <p:strVal val="visible"/>
                                      </p:to>
                                    </p:set>
                                    <p:animEffect transition="in" filter="fade">
                                      <p:cBhvr>
                                        <p:cTn id="13" dur="5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8.xml><?xml version="1.0" encoding="utf-8"?>
<p:sld xmlns:a="http://schemas.openxmlformats.org/drawingml/2006/main" xmlns:r="http://schemas.openxmlformats.org/officeDocument/2006/relationships" xmlns:p="http://schemas.openxmlformats.org/presentationml/2006/main">
  <p:cSld name="Slide 172&amp;si=172">
    <p:spTree>
      <p:nvGrpSpPr>
        <p:cNvPr id="1" name=""/>
        <p:cNvGrpSpPr/>
        <p:nvPr/>
      </p:nvGrpSpPr>
      <p:grpSpPr>
        <a:xfrm>
          <a:off x="0" y="0"/>
          <a:ext cx="0" cy="0"/>
          <a:chOff x="0" y="0"/>
          <a:chExt cx="0" cy="0"/>
        </a:xfrm>
      </p:grpSpPr>
      <p:sp>
        <p:nvSpPr>
          <p:cNvPr id="2" name="QO_5_AS.761_5#34c93b556?vja=1&amp;pid=79b005d8f&amp;color=0,0,0&amp;mp=1&amp;vtp=1&amp;bt=1"/>
          <p:cNvSpPr/>
          <p:nvPr/>
        </p:nvSpPr>
        <p:spPr>
          <a:xfrm>
            <a:off x="722376" y="900000"/>
            <a:ext cx="10753344" cy="3399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独立主格结构</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terribly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apologised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his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eyes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moist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and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his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head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lowered</a:t>
            </a:r>
            <a:r>
              <a:rPr lang="en-US" altLang="zh-CN" sz="2000" b="0" i="0" dirty="0">
                <a:solidFill>
                  <a:srgbClr val="385723"/>
                </a:solidFill>
                <a:latin typeface="Times New Roman" pitchFamily="34" charset="0"/>
                <a:ea typeface="微软雅黑" pitchFamily="34" charset="-122"/>
                <a:cs typeface="Times New Roman" pitchFamily="34" charset="-120"/>
              </a:rPr>
              <a:t>.他低声道歉：“非常抱歉！”他的眼中含着泪水，低下了头。</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本句中的亮点是独立主格结构作状语，该结构的亮点在于以状语的形式，在同一时间、同一空间并从多个角度刻画同一场面，使得场景立体化。例如可用该结构描写一只小狗做完手术后的煎熬场景。</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His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tail</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trembling</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puppy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barks.</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独立主格结构作状语的形式让句子更加生动，在丰富场景描写的同时也使语言更凝练，是写作高分的必备技巧之一。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9.xml><?xml version="1.0" encoding="utf-8"?>
<p:sld xmlns:a="http://schemas.openxmlformats.org/drawingml/2006/main" xmlns:r="http://schemas.openxmlformats.org/officeDocument/2006/relationships" xmlns:p="http://schemas.openxmlformats.org/presentationml/2006/main">
  <p:cSld name="Slide 169&amp;si=169">
    <p:spTree>
      <p:nvGrpSpPr>
        <p:cNvPr id="1" name=""/>
        <p:cNvGrpSpPr/>
        <p:nvPr/>
      </p:nvGrpSpPr>
      <p:grpSpPr>
        <a:xfrm>
          <a:off x="0" y="0"/>
          <a:ext cx="0" cy="0"/>
          <a:chOff x="0" y="0"/>
          <a:chExt cx="0" cy="0"/>
        </a:xfrm>
      </p:grpSpPr>
      <p:sp>
        <p:nvSpPr>
          <p:cNvPr id="2" name="QO_5_AN.760_1#34c93b556?vja=1&amp;pid=79b005d8f&amp;color=0,0,0&amp;vtp=1&amp;bt=1"/>
          <p:cNvSpPr/>
          <p:nvPr/>
        </p:nvSpPr>
        <p:spPr>
          <a:xfrm>
            <a:off x="722376" y="900000"/>
            <a:ext cx="10753344" cy="4538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revealed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heartbreaking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story.Three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years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accident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fortunately,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survived,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injured.Just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before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latest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operation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normal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child.But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needed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undergo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another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operation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ensure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recovered.Realising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disturbance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caused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others,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enveloped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embarrassment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guilt.“I’m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terribly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sorry!”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apologised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voice,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moist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lowered.</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point,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Tyler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else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silent.Tyler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shocked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Edward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expressing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apology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sincerely,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sorry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temper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earlier.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patient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Luckily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passengers,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happened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very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renowned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doctor,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little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surgery.Thankfully,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operation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successfully,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Louis’s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completely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15_1#208aed9b0?vja=1&amp;pid=d59d5251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_________________</a:t>
            </a:r>
            <a:endParaRPr lang="en-US" altLang="zh-CN" sz="2000" dirty="0"/>
          </a:p>
        </p:txBody>
      </p:sp>
      <p:sp>
        <p:nvSpPr>
          <p:cNvPr id="3" name="QB_7_AN.116_1#208aed9b0.blank?vja=1&amp;pid=d59d52518&amp;color=0,0,0&amp;vpa=50&amp;vtp=1"/>
          <p:cNvSpPr/>
          <p:nvPr/>
        </p:nvSpPr>
        <p:spPr>
          <a:xfrm>
            <a:off x="1024001" y="845313"/>
            <a:ext cx="2030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enjoying</a:t>
            </a:r>
            <a:endParaRPr lang="en-US" altLang="zh-CN" sz="2000" dirty="0"/>
          </a:p>
        </p:txBody>
      </p:sp>
      <p:sp>
        <p:nvSpPr>
          <p:cNvPr id="4" name="QB_7_AS.117_1#208aed9b0?vja=1&amp;pid=d59d52518&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”为固定句型，表示“正在做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couple作主句的主语，主句的谓语动词用单数或复数均可。故填was/were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enjoying。</a:t>
            </a:r>
            <a:endParaRPr lang="en-US" altLang="zh-CN" sz="2200" dirty="0"/>
          </a:p>
        </p:txBody>
      </p:sp>
      <p:sp>
        <p:nvSpPr>
          <p:cNvPr id="5" name="QB_7_BD.118_1#1c02e6d7e?vja=1&amp;pid=d59d52518&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7_AN.119_1#1c02e6d7e.blank?vja=1&amp;pid=d59d52518&amp;color=0,0,0&amp;vpa=51&amp;vtp=1"/>
          <p:cNvSpPr/>
          <p:nvPr/>
        </p:nvSpPr>
        <p:spPr>
          <a:xfrm>
            <a:off x="1151001" y="2072259"/>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B_7_AS.120_1#1c02e6d7e?vja=1&amp;pid=d59d52518&amp;color=0,0,0&amp;vtp=1"/>
          <p:cNvSpPr/>
          <p:nvPr/>
        </p:nvSpPr>
        <p:spPr>
          <a:xfrm>
            <a:off x="722376" y="2493582"/>
            <a:ext cx="11053763"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此处为“hit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the+表示身体部位的名词”结构，表示“击打某人的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部位”。故填the。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70.xml><?xml version="1.0" encoding="utf-8"?>
<p:sld xmlns:a="http://schemas.openxmlformats.org/drawingml/2006/main" xmlns:r="http://schemas.openxmlformats.org/officeDocument/2006/relationships" xmlns:p="http://schemas.openxmlformats.org/presentationml/2006/main">
  <p:cSld name="Slide 173&amp;si=173">
    <p:spTree>
      <p:nvGrpSpPr>
        <p:cNvPr id="1" name=""/>
        <p:cNvGrpSpPr/>
        <p:nvPr/>
      </p:nvGrpSpPr>
      <p:grpSpPr>
        <a:xfrm>
          <a:off x="0" y="0"/>
          <a:ext cx="0" cy="0"/>
          <a:chOff x="0" y="0"/>
          <a:chExt cx="0" cy="0"/>
        </a:xfrm>
      </p:grpSpPr>
      <p:pic>
        <p:nvPicPr>
          <p:cNvPr id="2" name="P_5_BD#9187b67aa?vja=1&amp;pid=79b005d8f&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9187b67aa?vja=1&amp;pid=79b005d8f&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9187b67aa?vja=1&amp;pid=79b005d8f&amp;color=0,0,0&amp;vtp=1"/>
          <p:cNvSpPr/>
          <p:nvPr/>
        </p:nvSpPr>
        <p:spPr>
          <a:xfrm>
            <a:off x="722377" y="1737184"/>
            <a:ext cx="10749631" cy="2633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2&amp;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1.result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导致；造成</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2.initial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.最初的；开始的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3.end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以做某事告终</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4.estimate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.估价；估计</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.估计；估算</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5.reveal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.揭示；揭露；显露</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6.intentionally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.有意地；故意地</a:t>
            </a:r>
            <a:endParaRPr lang="en-US" altLang="zh-CN" sz="100" dirty="0"/>
          </a:p>
        </p:txBody>
      </p:sp>
    </p:spTree>
  </p:cSld>
  <p:clrMapOvr>
    <a:masterClrMapping/>
  </p:clrMapOvr>
  <p:transition>
    <p:fade/>
  </p:transition>
</p:sld>
</file>

<file path=ppt/slides/slide171.xml><?xml version="1.0" encoding="utf-8"?>
<p:sld xmlns:a="http://schemas.openxmlformats.org/drawingml/2006/main" xmlns:r="http://schemas.openxmlformats.org/officeDocument/2006/relationships" xmlns:p="http://schemas.openxmlformats.org/presentationml/2006/main">
  <p:cSld name="Slide 174&amp;si=174">
    <p:spTree>
      <p:nvGrpSpPr>
        <p:cNvPr id="1" name=""/>
        <p:cNvGrpSpPr/>
        <p:nvPr/>
      </p:nvGrpSpPr>
      <p:grpSpPr>
        <a:xfrm>
          <a:off x="0" y="0"/>
          <a:ext cx="0" cy="0"/>
          <a:chOff x="0" y="0"/>
          <a:chExt cx="0" cy="0"/>
        </a:xfrm>
      </p:grpSpPr>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4#95495de3b.fixed?vja=1&amp;pid=eac68f4a8&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95495de3b.fixed?vja=1&amp;pid=eac68f4a8&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Living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Community</a:t>
            </a:r>
            <a:endParaRPr lang="en-US" altLang="zh-CN" sz="4400" dirty="0"/>
          </a:p>
        </p:txBody>
      </p:sp>
      <p:pic>
        <p:nvPicPr>
          <p:cNvPr id="4" name="C_4#95495de3b.fixed?vja=1&amp;pid=eac68f4a8&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5495de3b.fixed?vja=1&amp;pid=eac68f4a8&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121_1#20795f8b5?vja=1&amp;pid=837eb1271&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[辽宁沈阳一二〇中学2025高二质量监测]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non-profit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teleconferencing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cabinets.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face-to-face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accomplishments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newsletter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a76711525.fixed?vja=1&amp;pid=be9dfc179&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a76711525.fixed?vja=1&amp;pid=be9dfc179&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Conflict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and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Compromise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21_1#20795f8b5?vja=1&amp;pid=837eb1271&amp;color=0,0,0&amp;vtp=1&amp;bt=1">
            <a:extLst>
              <a:ext uri="{FF2B5EF4-FFF2-40B4-BE49-F238E27FC236}">
                <a16:creationId xmlns:a16="http://schemas.microsoft.com/office/drawing/2014/main" id="{D7EF47B6-1888-CAC1-D12B-CE379E03CFBA}"/>
              </a:ext>
            </a:extLst>
          </p:cNvPr>
          <p:cNvSpPr/>
          <p:nvPr/>
        </p:nvSpPr>
        <p:spPr>
          <a:xfrm>
            <a:off x="722376" y="900000"/>
            <a:ext cx="10753344" cy="4503039"/>
          </a:xfrm>
          <a:prstGeom prst="rect">
            <a:avLst/>
          </a:prstGeom>
          <a:noFill/>
          <a:ln/>
        </p:spPr>
        <p:txBody>
          <a:bodyPr wrap="square" lIns="0" tIns="0" rIns="0" bIns="0" rtlCol="0" anchor="t"/>
          <a:lstStyle/>
          <a:p>
            <a:pPr algn="just">
              <a:lnSpc>
                <a:spcPct val="124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4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Rs”—Reach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endParaRPr lang="en-US" altLang="zh-CN" sz="2000" dirty="0"/>
          </a:p>
        </p:txBody>
      </p:sp>
      <p:sp>
        <p:nvSpPr>
          <p:cNvPr id="3" name="QM_6_EX.122_1#20795f8b5?vja=1&amp;pid=837eb1271&amp;color=0,0,0&amp;vtp=1">
            <a:extLst>
              <a:ext uri="{FF2B5EF4-FFF2-40B4-BE49-F238E27FC236}">
                <a16:creationId xmlns:a16="http://schemas.microsoft.com/office/drawing/2014/main" id="{B11274E7-997C-7852-12FA-83899046812E}"/>
              </a:ext>
            </a:extLst>
          </p:cNvPr>
          <p:cNvSpPr/>
          <p:nvPr/>
        </p:nvSpPr>
        <p:spPr>
          <a:xfrm>
            <a:off x="722376" y="5442585"/>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本文是一篇记叙文。文章主要讲述了作者退休后在一家非营利组织的虚拟环境下工作，起初感到孤独，之后通过多种方式与团队成员建立了真实且紧密的联系。</a:t>
            </a:r>
            <a:endParaRPr lang="en-US" altLang="zh-CN" sz="2000" dirty="0"/>
          </a:p>
        </p:txBody>
      </p:sp>
    </p:spTree>
    <p:extLst>
      <p:ext uri="{BB962C8B-B14F-4D97-AF65-F5344CB8AC3E}">
        <p14:creationId xmlns:p14="http://schemas.microsoft.com/office/powerpoint/2010/main" val="16951213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7_BD.123_1#b43d9b413?vja=1&amp;pid=20795f8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expectations?(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24_1#b43d9b413.bracket?vja=1&amp;pid=20795f8b5&amp;color=0,0,0&amp;vpa=52&amp;vtp=1"/>
          <p:cNvSpPr/>
          <p:nvPr/>
        </p:nvSpPr>
        <p:spPr>
          <a:xfrm>
            <a:off x="597554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23_2#b43d9b413.choices?vja=1&amp;pid=20795f8b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connections.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5" name="QC_7_AS.125_1#b43d9b413?vja=1&amp;pid=20795f8b5&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anticipate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loneliness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Internet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replacement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face-to-face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contact.”可知，超出作者预期的是缺乏面对面的交流，即缺乏人际联系。故选A项。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26_1#52ebc52c0?vja=1&amp;pid=20795f8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27_1#52ebc52c0.bracket?vja=1&amp;pid=20795f8b5&amp;color=0,0,0&amp;vpa=53&amp;vtp=1"/>
          <p:cNvSpPr/>
          <p:nvPr/>
        </p:nvSpPr>
        <p:spPr>
          <a:xfrm>
            <a:off x="6350127"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26_2#52ebc52c0.choices?vja=1&amp;pid=20795f8b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B.Obtaining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endParaRPr lang="en-US" altLang="zh-CN" sz="2000" dirty="0"/>
          </a:p>
        </p:txBody>
      </p:sp>
      <p:sp>
        <p:nvSpPr>
          <p:cNvPr id="5" name="QC_7_AS.128_1#52ebc52c0?vja=1&amp;pid=20795f8b5&amp;color=0,0,0&amp;vtp=1"/>
          <p:cNvSpPr/>
          <p:nvPr/>
        </p:nvSpPr>
        <p:spPr>
          <a:xfrm>
            <a:off x="722376" y="2839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instituted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Brief’—an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newsletter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initiatives.”可知，“每周团队简报”旨在了解团队成员项目的新进展。故选D项。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29_1#d97c448cb?vja=1&amp;pid=20795f8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Respond”?(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0_1#d97c448cb.bracket?vja=1&amp;pid=20795f8b5&amp;color=0,0,0&amp;vpa=54&amp;vtp=1"/>
          <p:cNvSpPr/>
          <p:nvPr/>
        </p:nvSpPr>
        <p:spPr>
          <a:xfrm>
            <a:off x="74613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29_2#d97c448cb.choices?vja=1&amp;pid=20795f8b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directions.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practice.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a:t>
            </a:r>
            <a:endParaRPr lang="en-US" altLang="zh-CN" sz="2000" dirty="0"/>
          </a:p>
        </p:txBody>
      </p:sp>
      <p:sp>
        <p:nvSpPr>
          <p:cNvPr id="5" name="QC_7_AS.131_1#d97c448cb?vja=1&amp;pid=20795f8b5&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emails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to.”可知，作者提到自己会以尊重和热情的态度回复邮件，在回应之前，会先倾听，同时，作者也尽力在回复中融入一丝温暖。由此可推知，作者通过呈现自己的做法来解释“回应”这一提醒。故选C项。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32_1#f25bdaa7c?vja=1&amp;pid=20795f8b5&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situation?(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3_1#f25bdaa7c.bracket?vja=1&amp;pid=20795f8b5&amp;color=0,0,0&amp;mp=1&amp;vpa=55&amp;vtp=1"/>
          <p:cNvSpPr/>
          <p:nvPr/>
        </p:nvSpPr>
        <p:spPr>
          <a:xfrm>
            <a:off x="7021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32_2#f25bdaa7c.choices?vja=1&amp;pid=20795f8b5&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11804" algn="l"/>
                <a:tab pos="5160107" algn="l"/>
                <a:tab pos="80894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Tolerant.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Content.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Ambiguous.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.Concerned.</a:t>
            </a:r>
            <a:endParaRPr lang="en-US" altLang="zh-CN" sz="2000" dirty="0"/>
          </a:p>
        </p:txBody>
      </p:sp>
      <p:sp>
        <p:nvSpPr>
          <p:cNvPr id="5" name="QC_7_AS.134_1#f25bdaa7c?vja=1&amp;pid=20795f8b5&amp;color=0,0,0&amp;vtp=1"/>
          <p:cNvSpPr/>
          <p:nvPr/>
        </p:nvSpPr>
        <p:spPr>
          <a:xfrm>
            <a:off x="722376" y="1696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推理判断题。根据倒数第二段中的“Consequently,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energised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other.”和最后一段内容可知，整个团队都因彼此支持而充满活力，作者现在感觉自己与团队成员在职业和个人层面都产生了紧密的联系。因此，作者对自己目前的状况感到满意。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6_BD.135_1#aacaffa20?vja=1&amp;pid=837eb1271&amp;color=0,0,0&amp;vtp=1&amp;bt=1"/>
          <p:cNvSpPr/>
          <p:nvPr/>
        </p:nvSpPr>
        <p:spPr>
          <a:xfrm>
            <a:off x="722376" y="900000"/>
            <a:ext cx="10753344" cy="4542155"/>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[重庆八中2024段测]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compensation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（机制）,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acknowledged.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brushed</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aside</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135_2#aacaffa20?vja=1&amp;pid=837eb1271&amp;color=0,0,0&amp;mp=1&amp;vtp=1&amp;bt=1"/>
          <p:cNvSpPr/>
          <p:nvPr/>
        </p:nvSpPr>
        <p:spPr>
          <a:xfrm>
            <a:off x="722376" y="896112"/>
            <a:ext cx="10753344" cy="454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controversy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appropriately,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impulsively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（冲动地）.</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6_BD.135_3#aacaffa20?vja=1&amp;pid=837eb1271&amp;color=0,0,0&amp;mp=1&amp;vtp=1&amp;bt=1"/>
          <p:cNvSpPr/>
          <p:nvPr/>
        </p:nvSpPr>
        <p:spPr>
          <a:xfrm>
            <a:off x="722376" y="896112"/>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dishonest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p:txBody>
      </p:sp>
      <p:sp>
        <p:nvSpPr>
          <p:cNvPr id="3" name="QM_6_EX.136_1#aacaffa20?vja=1&amp;pid=837eb1271&amp;color=0,0,0&amp;vtp=1"/>
          <p:cNvSpPr/>
          <p:nvPr/>
        </p:nvSpPr>
        <p:spPr>
          <a:xfrm>
            <a:off x="722376" y="2039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本文是一篇说明文。文章介绍了团体中的任务冲突和关系冲突的含义、特点以及二者之间的关系，并就如何解决冲突提出了建议。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37_1#cccc23bde?vja=1&amp;pid=aacaffa2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8_1#cccc23bde.bracket?vja=1&amp;pid=aacaffa20&amp;color=0,0,0&amp;vpa=56&amp;vtp=1"/>
          <p:cNvSpPr/>
          <p:nvPr/>
        </p:nvSpPr>
        <p:spPr>
          <a:xfrm>
            <a:off x="9066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37_2#cccc23bde.choices?vja=1&amp;pid=aacaffa20&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976929" algn="l"/>
                <a:tab pos="5699857" algn="l"/>
                <a:tab pos="82703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Approved.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Ignored.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Swept.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.Denied.</a:t>
            </a:r>
            <a:endParaRPr lang="en-US" altLang="zh-CN" sz="2000" dirty="0"/>
          </a:p>
        </p:txBody>
      </p:sp>
      <p:sp>
        <p:nvSpPr>
          <p:cNvPr id="5" name="QC_7_AS.139_1#cccc23bde?vja=1&amp;pid=aacaffa20&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词义猜测题。画线短语前提到对话结束后，每个人都应该觉得自己有公平的机会去表达意见，并且这些意见能被认真对待，结合并列连词and和否定词not可知，画线短语应和taken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seriously意思相反，因此可推知，画线短语的意思是“忽略”。故选B项。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40_1#31c52ab96?vja=1&amp;pid=aacaffa2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conflict?(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1_1#31c52ab96.bracket?vja=1&amp;pid=aacaffa20&amp;color=0,0,0&amp;vpa=57&amp;vtp=1"/>
          <p:cNvSpPr/>
          <p:nvPr/>
        </p:nvSpPr>
        <p:spPr>
          <a:xfrm>
            <a:off x="66104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0_2#31c52ab96.choices?vja=1&amp;pid=aacaffa2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A.Eric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quarrel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irresponsible.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endParaRPr lang="en-US" altLang="zh-CN" sz="2000" dirty="0"/>
          </a:p>
        </p:txBody>
      </p:sp>
      <p:sp>
        <p:nvSpPr>
          <p:cNvPr id="5" name="QC_7_AS.142_1#31c52ab96?vja=1&amp;pid=aacaffa20&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内容可知，关系冲突攻击的是人的本质和自我价值感，且其发生须满足以下两个条件：人们有不同的价值观或设想，而且冲突双方都只能看到自己的偏见。此外，关系冲突中人被看作是问题的所在，还会被他人攻击。C项（汤姆最好的朋友批评他不负责任）中“不负责任”是人的本质，且批评的是“汤姆”这个人，符合关系冲突的表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cf2f39bb8.fixed?vja=1&amp;pid=eac68f4a8&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cf2f39bb8.fixed?vja=1&amp;pid=eac68f4a8&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Living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Community</a:t>
            </a:r>
            <a:endParaRPr lang="en-US" altLang="zh-CN" sz="4400" dirty="0"/>
          </a:p>
        </p:txBody>
      </p:sp>
      <p:pic>
        <p:nvPicPr>
          <p:cNvPr id="4" name="C_4#cf2f39bb8.fixed?vja=1&amp;pid=eac68f4a8&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cf2f39bb8.fixed?vja=1&amp;pid=eac68f4a8&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43_1#dddcb8368?vja=1&amp;pid=aacaffa2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4_1#dddcb8368.bracket?vja=1&amp;pid=aacaffa20&amp;color=0,0,0&amp;vpa=58&amp;vtp=1"/>
          <p:cNvSpPr/>
          <p:nvPr/>
        </p:nvSpPr>
        <p:spPr>
          <a:xfrm>
            <a:off x="64469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3_2#dddcb8368.choices?vja=1&amp;pid=aacaffa2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impulsive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p:txBody>
      </p:sp>
      <p:sp>
        <p:nvSpPr>
          <p:cNvPr id="5" name="QC_7_AS.145_1#dddcb8368?vja=1&amp;pid=aacaffa20&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controversy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ignored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appropriately,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relationship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conflict.”可知，任务冲突有时会转化为关系冲突。故选D项。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46_1#2ba30c972?vja=1&amp;pid=aacaffa2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7_1#2ba30c972.bracket?vja=1&amp;pid=aacaffa20&amp;color=0,0,0&amp;vpa=59&amp;vtp=1"/>
          <p:cNvSpPr/>
          <p:nvPr/>
        </p:nvSpPr>
        <p:spPr>
          <a:xfrm>
            <a:off x="74867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46_2#2ba30c972.choices?vja=1&amp;pid=aacaffa20&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warning.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assumption.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misconception.</a:t>
            </a:r>
            <a:endParaRPr lang="en-US" altLang="zh-CN" sz="2000" dirty="0"/>
          </a:p>
        </p:txBody>
      </p:sp>
      <p:sp>
        <p:nvSpPr>
          <p:cNvPr id="5" name="QC_7_AS.148_1#2ba30c972?vja=1&amp;pid=aacaffa20&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conflict.”以及最后一句“It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assume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you’.”可知，作者在最后一段建议大家了解不同文化中人们处理冲突的方式。故选B项。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6_BD.149_1#0b9b81d9d?vja=1&amp;pid=27749e5ad&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[黑龙江哈尔滨三中2024高二期末]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space.1.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circumstances.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effectively.3.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manner;</a:t>
            </a:r>
          </a:p>
          <a:p>
            <a:pPr algn="just">
              <a:lnSpc>
                <a:spcPct val="125000"/>
              </a:lnSpc>
            </a:pPr>
            <a:endParaRPr lang="en-US" altLang="zh-CN" sz="2000" dirty="0"/>
          </a:p>
        </p:txBody>
      </p:sp>
      <p:sp>
        <p:nvSpPr>
          <p:cNvPr id="3" name="QM_6_AN.150_1#0b9b81d9d.blank?vja=1&amp;pid=27749e5ad&amp;color=0,0,0&amp;vpa=60&amp;vtp=1"/>
          <p:cNvSpPr/>
          <p:nvPr/>
        </p:nvSpPr>
        <p:spPr>
          <a:xfrm>
            <a:off x="10439781"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6_AN.151_1#0b9b81d9d.blank?vja=1&amp;pid=27749e5ad&amp;color=0,0,0&amp;vpa=61&amp;vtp=1"/>
          <p:cNvSpPr/>
          <p:nvPr/>
        </p:nvSpPr>
        <p:spPr>
          <a:xfrm>
            <a:off x="1481201"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6_AN.152_1#0b9b81d9d.blank?vja=1&amp;pid=27749e5ad&amp;color=0,0,0&amp;vpa=62&amp;vtp=1"/>
          <p:cNvSpPr/>
          <p:nvPr/>
        </p:nvSpPr>
        <p:spPr>
          <a:xfrm>
            <a:off x="2085594" y="543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0b9b81d9d?vja=1&amp;pid=27749e5ad&amp;color=0,0,0&amp;vtp=1&amp;bt=1">
            <a:extLst>
              <a:ext uri="{FF2B5EF4-FFF2-40B4-BE49-F238E27FC236}">
                <a16:creationId xmlns:a16="http://schemas.microsoft.com/office/drawing/2014/main" id="{29D56AEC-12A0-E3D8-4054-C6FE13C652C6}"/>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speak</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unacceptable.5.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p:txBody>
      </p:sp>
      <p:sp>
        <p:nvSpPr>
          <p:cNvPr id="3" name="QM_6_AN.153_1#0b9b81d9d.blank?vja=1&amp;pid=27749e5ad&amp;color=0,0,0&amp;vpa=63&amp;vtp=1">
            <a:extLst>
              <a:ext uri="{FF2B5EF4-FFF2-40B4-BE49-F238E27FC236}">
                <a16:creationId xmlns:a16="http://schemas.microsoft.com/office/drawing/2014/main" id="{41F75E5D-AA8A-78FB-37BB-CD470391BEA1}"/>
              </a:ext>
            </a:extLst>
          </p:cNvPr>
          <p:cNvSpPr/>
          <p:nvPr/>
        </p:nvSpPr>
        <p:spPr>
          <a:xfrm>
            <a:off x="8418576"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154_1#0b9b81d9d.blank?vja=1&amp;pid=27749e5ad&amp;color=0,0,0&amp;vpa=64&amp;vtp=1">
            <a:extLst>
              <a:ext uri="{FF2B5EF4-FFF2-40B4-BE49-F238E27FC236}">
                <a16:creationId xmlns:a16="http://schemas.microsoft.com/office/drawing/2014/main" id="{01ABFF29-DF34-A654-284F-37BF3AEE0333}"/>
              </a:ext>
            </a:extLst>
          </p:cNvPr>
          <p:cNvSpPr/>
          <p:nvPr/>
        </p:nvSpPr>
        <p:spPr>
          <a:xfrm>
            <a:off x="7906576"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3044273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155_1#0b9b81d9d?vja=1&amp;pid=27749e5ad&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C.Firstly,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endParaRPr lang="en-US" altLang="zh-CN" sz="2000" dirty="0"/>
          </a:p>
        </p:txBody>
      </p:sp>
      <p:sp>
        <p:nvSpPr>
          <p:cNvPr id="3" name="QM_6_EX.156_1#0b9b81d9d?vja=1&amp;pid=27749e5ad&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本文是一篇说明文，主要介绍了在人际交往中，个人边界的重要性、如何设定自己的边界以及与他人沟通自己的边界的方法。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7_BD.157_1#766f01a37?vja=1&amp;pid=0b9b81d9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58_1#766f01a37.blank?vja=1&amp;pid=0b9b81d9d&amp;color=0,0,0&amp;vpa=65&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159_1#766f01a37?vja=1&amp;pid=0b9b81d9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上文讲到拥有健康的边界可能会带来诸如避免倦怠、增强自尊和保持个人空间等好处，E项（因此，在社交活动中设定健康的边界是重要的）进一步强调了设定健康的边界的重要性，承接上文，符合语境，且引出下文设定边界后的做法，即定期审查，使其与生活环境相关。故选E项。</a:t>
            </a:r>
            <a:endParaRPr lang="en-US" altLang="zh-CN" sz="2200" spc="-50" dirty="0"/>
          </a:p>
        </p:txBody>
      </p:sp>
      <p:sp>
        <p:nvSpPr>
          <p:cNvPr id="5" name="QB_7_BD.160_1#26e0493df?vja=1&amp;pid=0b9b81d9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61_1#26e0493df.blank?vja=1&amp;pid=0b9b81d9d&amp;color=0,0,0&amp;vpa=66&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162_1#26e0493df?vja=1&amp;pid=0b9b81d9d&amp;color=0,0,0&amp;vtp=1"/>
          <p:cNvSpPr/>
          <p:nvPr/>
        </p:nvSpPr>
        <p:spPr>
          <a:xfrm>
            <a:off x="722376" y="2928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的开头，是本段的主旨句。本段主要介绍了确定个人边界的方法，例如识别和列出自己的价值观、需求和愿望，因此本空应介绍与“确定边界”有关的内容。C项（首先，你应该识别你的个人边界）能概括本段主旨。下文中的establi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boundaries与该项中的identify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boundaries呼应。故选C项。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163_1#6c63634d6?vja=1&amp;pid=0b9b81d9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64_1#6c63634d6.blank?vja=1&amp;pid=0b9b81d9d&amp;color=0,0,0&amp;vpa=67&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165_1#6c63634d6?vja=1&amp;pid=0b9b81d9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强调了应该有效沟通边界，下文则提到了具体沟通时的建议，如开诚并直接地表达自己的想法、维护自己等，所以本空应说明与沟通技巧有关的内容。A项（在这个过程中，诚实和尊重起着关键作用）既强调了沟通中的重要态度，也自然过渡到下文有关具体沟通技巧的描述，承上启下，符合语境。下文中的respect与A项中的respect呼应。故选A项。</a:t>
            </a:r>
            <a:endParaRPr lang="en-US" altLang="zh-CN" sz="2200" dirty="0"/>
          </a:p>
        </p:txBody>
      </p:sp>
      <p:sp>
        <p:nvSpPr>
          <p:cNvPr id="5" name="QB_7_BD.166_1#68dd69f51?vja=1&amp;pid=0b9b81d9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67_1#68dd69f51.blank?vja=1&amp;pid=0b9b81d9d&amp;color=0,0,0&amp;vpa=68&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168_1#68dd69f51?vja=1&amp;pid=0b9b81d9d&amp;color=0,0,0&amp;vtp=1"/>
          <p:cNvSpPr/>
          <p:nvPr/>
        </p:nvSpPr>
        <p:spPr>
          <a:xfrm>
            <a:off x="722376" y="3309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上文“Allow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restarting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conversation.”提到了在对话中出现紧张情况时应先冷静下来再继续谈话，G项（这有助于为边界设置问题找到可能的解决方案）解释了这样做的原因，即为了更有效地解决问题，承接上文，符合语境。故选G项。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7_BD.169_1#1062692c5?vja=1&amp;pid=0b9b81d9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0_1#1062692c5.blank?vja=1&amp;pid=0b9b81d9d&amp;color=0,0,0&amp;vpa=69&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71_1#1062692c5?vja=1&amp;pid=0b9b81d9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及要学会说“不”，下文则提到了当有人越界时的应对措施及最终可能需要远离不尊重你的边界的人，D项（当有人跨越了你的边界时，提醒他/她）指出处理越界情况的第一步，即提醒对方，与后文的进一步行动相衔接，承上启下，符合语境。空后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situation指代该项中提到的“越界”这种情况。故选D项。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C_4#d6652dc75.fixed?vja=1&amp;pid=66127284d&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d6652dc75.fixed?vja=1&amp;pid=66127284d&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Dealing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with</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Conflict</a:t>
            </a:r>
            <a:endParaRPr lang="en-US" altLang="zh-CN" sz="4400" dirty="0"/>
          </a:p>
        </p:txBody>
      </p:sp>
      <p:pic>
        <p:nvPicPr>
          <p:cNvPr id="4" name="C_4#d6652dc75.fixed?vja=1&amp;pid=66127284d&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d6652dc75.fixed?vja=1&amp;pid=66127284d&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P_6_BD#8d466220c?vja=1&amp;pid=d775d2b78&amp;color=0,0,0&amp;vtp=1&amp;bt=1"/>
          <p:cNvSpPr/>
          <p:nvPr/>
        </p:nvSpPr>
        <p:spPr>
          <a:xfrm>
            <a:off x="722376" y="896112"/>
            <a:ext cx="10753344" cy="1062863"/>
          </a:xfrm>
          <a:prstGeom prst="rect">
            <a:avLst/>
          </a:prstGeom>
          <a:noFill/>
          <a:ln/>
        </p:spPr>
        <p:txBody>
          <a:bodyPr wrap="square" lIns="0" tIns="0" rIns="0" bIns="0" rtlCol="0" anchor="t"/>
          <a:lstStyle/>
          <a:p>
            <a:pPr algn="l">
              <a:lnSpc>
                <a:spcPct val="119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volcano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erupted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（violent）,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sending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hail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molten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boiling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mud.</a:t>
            </a:r>
            <a:endParaRPr lang="en-US" altLang="zh-CN" sz="2000" dirty="0"/>
          </a:p>
        </p:txBody>
      </p:sp>
      <p:sp>
        <p:nvSpPr>
          <p:cNvPr id="4" name="QB_6_AN.173_1#8d466220c.blank?vja=1&amp;pid=d775d2b78&amp;color=0,0,0&amp;vpa=70&amp;vtp=1"/>
          <p:cNvSpPr/>
          <p:nvPr/>
        </p:nvSpPr>
        <p:spPr>
          <a:xfrm>
            <a:off x="3436557" y="1208024"/>
            <a:ext cx="95726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violently</a:t>
            </a:r>
            <a:endParaRPr lang="en-US" altLang="zh-CN" sz="2000" dirty="0"/>
          </a:p>
        </p:txBody>
      </p:sp>
      <p:sp>
        <p:nvSpPr>
          <p:cNvPr id="5" name="QB_6_AS.174_1#49ceb1070?vja=1&amp;pid=d775d2b78&amp;color=0,0,0&amp;vtp=1"/>
          <p:cNvSpPr/>
          <p:nvPr/>
        </p:nvSpPr>
        <p:spPr>
          <a:xfrm>
            <a:off x="722376" y="2029270"/>
            <a:ext cx="10753344" cy="73641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句意为：这座火山猛烈爆发，喷出大量熔岩和沸腾的泥浆。设空处修饰动词erupted，应用副词作状语。故填violently。</a:t>
            </a:r>
            <a:endParaRPr lang="en-US" altLang="zh-CN" sz="2200" dirty="0"/>
          </a:p>
        </p:txBody>
      </p:sp>
      <p:sp>
        <p:nvSpPr>
          <p:cNvPr id="6" name="QB_6_BD.175_1#37d9797d4?vja=1&amp;pid=d775d2b78&amp;color=0,0,0&amp;vtp=1"/>
          <p:cNvSpPr/>
          <p:nvPr/>
        </p:nvSpPr>
        <p:spPr>
          <a:xfrm>
            <a:off x="722376" y="2793873"/>
            <a:ext cx="10753344" cy="696849"/>
          </a:xfrm>
          <a:prstGeom prst="rect">
            <a:avLst/>
          </a:prstGeom>
          <a:noFill/>
          <a:ln/>
        </p:spPr>
        <p:txBody>
          <a:bodyPr wrap="square" lIns="0" tIns="0" rIns="0" bIns="0" rtlCol="0" anchor="t"/>
          <a:lstStyle/>
          <a:p>
            <a:pPr algn="just">
              <a:lnSpc>
                <a:spcPct val="119000"/>
              </a:lnSpc>
            </a:pPr>
            <a:r>
              <a:rPr lang="en-US" altLang="zh-CN" sz="2000" b="0" i="0" dirty="0">
                <a:solidFill>
                  <a:srgbClr val="000000"/>
                </a:solidFill>
                <a:latin typeface="Times New Roman" pitchFamily="34" charset="0"/>
                <a:ea typeface="微软雅黑" pitchFamily="34" charset="-122"/>
                <a:cs typeface="Times New Roman" pitchFamily="34" charset="-120"/>
              </a:rPr>
              <a:t>2.They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endParaRPr lang="en-US" altLang="zh-CN" sz="2000" dirty="0"/>
          </a:p>
        </p:txBody>
      </p:sp>
      <p:sp>
        <p:nvSpPr>
          <p:cNvPr id="7" name="QB_6_AN.176_1#37d9797d4.blank?vja=1&amp;pid=d775d2b78&amp;color=0,0,0&amp;vpa=71&amp;vtp=1"/>
          <p:cNvSpPr/>
          <p:nvPr/>
        </p:nvSpPr>
        <p:spPr>
          <a:xfrm>
            <a:off x="6900609" y="2743073"/>
            <a:ext cx="94456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response</a:t>
            </a:r>
            <a:endParaRPr lang="en-US" altLang="zh-CN" sz="2000" dirty="0"/>
          </a:p>
        </p:txBody>
      </p:sp>
      <p:sp>
        <p:nvSpPr>
          <p:cNvPr id="8" name="QB_6_AS.177_1#37d9797d4?vja=1&amp;pid=d775d2b78&amp;color=0,0,0&amp;vtp=1"/>
          <p:cNvSpPr/>
          <p:nvPr/>
        </p:nvSpPr>
        <p:spPr>
          <a:xfrm>
            <a:off x="722376" y="3556572"/>
            <a:ext cx="10753344" cy="733108"/>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句意为：他们给那位老妇人带了一些小礼物，以回应他们在她家逗留期间她的热情款待。in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to为固定短语，意为“作为对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的回应”。故填response。</a:t>
            </a:r>
            <a:endParaRPr lang="en-US" altLang="zh-CN" sz="2200" dirty="0"/>
          </a:p>
        </p:txBody>
      </p:sp>
      <p:sp>
        <p:nvSpPr>
          <p:cNvPr id="9" name="QB_6_BD.178_1#21a96cc07?vja=1&amp;pid=d775d2b78&amp;color=0,0,0&amp;vtp=1"/>
          <p:cNvSpPr/>
          <p:nvPr/>
        </p:nvSpPr>
        <p:spPr>
          <a:xfrm>
            <a:off x="722376" y="4321175"/>
            <a:ext cx="10753344" cy="696849"/>
          </a:xfrm>
          <a:prstGeom prst="rect">
            <a:avLst/>
          </a:prstGeom>
          <a:noFill/>
          <a:ln/>
        </p:spPr>
        <p:txBody>
          <a:bodyPr wrap="square" lIns="0" tIns="0" rIns="0" bIns="0" rtlCol="0" anchor="t"/>
          <a:lstStyle/>
          <a:p>
            <a:pPr algn="just">
              <a:lnSpc>
                <a:spcPct val="119000"/>
              </a:lnSpc>
            </a:pPr>
            <a:r>
              <a:rPr lang="en-US" altLang="zh-CN" sz="2000" b="0" i="0" dirty="0">
                <a:solidFill>
                  <a:srgbClr val="000000"/>
                </a:solidFill>
                <a:latin typeface="Times New Roman" pitchFamily="34" charset="0"/>
                <a:ea typeface="微软雅黑" pitchFamily="34" charset="-122"/>
                <a:cs typeface="Times New Roman" pitchFamily="34" charset="-120"/>
              </a:rPr>
              <a:t>3.He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excellent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10" name="QB_6_AN.179_1#21a96cc07.blank?vja=1&amp;pid=d775d2b78&amp;color=0,0,0&amp;vpa=72&amp;vtp=1"/>
          <p:cNvSpPr/>
          <p:nvPr/>
        </p:nvSpPr>
        <p:spPr>
          <a:xfrm>
            <a:off x="9617139" y="4283075"/>
            <a:ext cx="1760538"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recommendation</a:t>
            </a:r>
            <a:endParaRPr lang="en-US" altLang="zh-CN" sz="2000" dirty="0"/>
          </a:p>
        </p:txBody>
      </p:sp>
      <p:sp>
        <p:nvSpPr>
          <p:cNvPr id="11" name="QB_6_AS.180_1#21a96cc07?vja=1&amp;pid=d775d2b78&amp;color=0,0,0&amp;vtp=1"/>
          <p:cNvSpPr/>
          <p:nvPr/>
        </p:nvSpPr>
        <p:spPr>
          <a:xfrm>
            <a:off x="722376" y="5093272"/>
            <a:ext cx="10753344" cy="1099122"/>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把这个年轻人推荐到我们公司，正是因为他的推荐，我们现在才有了一个优秀的员工。设空处作宾语，其前有形容词性物主代词his修饰，应用名词，此处特指“将这名年轻人推荐到我们公司”这件事。故填recommend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935c2442c?vja=1&amp;pid=e589acc9a&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encounter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problem,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please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accept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sincere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apology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（convenience）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brought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endParaRPr lang="en-US" altLang="zh-CN" sz="2000" dirty="0"/>
          </a:p>
        </p:txBody>
      </p:sp>
      <p:sp>
        <p:nvSpPr>
          <p:cNvPr id="4" name="QB_6_AN.2_1#935c2442c.blank?vja=1&amp;pid=e589acc9a&amp;color=0,0,0&amp;vpa=1&amp;vtp=1"/>
          <p:cNvSpPr/>
          <p:nvPr/>
        </p:nvSpPr>
        <p:spPr>
          <a:xfrm>
            <a:off x="770001" y="1620012"/>
            <a:ext cx="1522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inconvenience</a:t>
            </a:r>
            <a:endParaRPr lang="en-US" altLang="zh-CN" sz="2000" dirty="0"/>
          </a:p>
        </p:txBody>
      </p:sp>
      <p:sp>
        <p:nvSpPr>
          <p:cNvPr id="5" name="QB_6_AS.3_1#d056dc574?vja=1&amp;pid=e589acc9a&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句意为：如果您遇到此问题，请接受我们因给您带来不便而进行的真诚道歉。设空处作介词for的宾语，且其前有定冠词the修饰，应用名词，此处表示“不便”。故填inconvenience。</a:t>
            </a:r>
            <a:endParaRPr lang="en-US" altLang="zh-CN" sz="2200" dirty="0"/>
          </a:p>
        </p:txBody>
      </p:sp>
      <p:sp>
        <p:nvSpPr>
          <p:cNvPr id="6" name="QB_6_BD.4_1#541ccf93b?vja=1&amp;pid=e589acc9a&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endParaRPr lang="en-US" altLang="zh-CN" sz="2000" dirty="0"/>
          </a:p>
        </p:txBody>
      </p:sp>
      <p:sp>
        <p:nvSpPr>
          <p:cNvPr id="7" name="QB_6_AN.5_1#541ccf93b.blank?vja=1&amp;pid=e589acc9a&amp;color=0,0,0&amp;vpa=2&amp;vtp=1"/>
          <p:cNvSpPr/>
          <p:nvPr/>
        </p:nvSpPr>
        <p:spPr>
          <a:xfrm>
            <a:off x="10493439" y="2836545"/>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maturity</a:t>
            </a:r>
            <a:endParaRPr lang="en-US" altLang="zh-CN" sz="2000" dirty="0"/>
          </a:p>
        </p:txBody>
      </p:sp>
      <p:sp>
        <p:nvSpPr>
          <p:cNvPr id="8" name="QB_6_AS.6_1#541ccf93b?vja=1&amp;pid=e589acc9a&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句意为：你应该权衡利弊，耐心等待计划成熟。设空处作wait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for的宾语，其前有定冠词the修饰，其后有of短语限定，应用名词，表示“成熟”，为不可数名词。故填maturity。</a:t>
            </a:r>
            <a:endParaRPr lang="en-US" altLang="zh-CN" sz="2200" dirty="0"/>
          </a:p>
        </p:txBody>
      </p:sp>
      <p:sp>
        <p:nvSpPr>
          <p:cNvPr id="9" name="QB_6_BD.7_1#e94a3a566?vja=1&amp;pid=e589acc9a&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much</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endParaRPr lang="en-US" altLang="zh-CN" sz="2000" dirty="0"/>
          </a:p>
        </p:txBody>
      </p:sp>
      <p:sp>
        <p:nvSpPr>
          <p:cNvPr id="10" name="QB_6_AN.8_1#e94a3a566.blank?vja=1&amp;pid=e589acc9a&amp;color=0,0,0&amp;vpa=3&amp;vtp=1"/>
          <p:cNvSpPr/>
          <p:nvPr/>
        </p:nvSpPr>
        <p:spPr>
          <a:xfrm>
            <a:off x="4203764" y="4462145"/>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violence</a:t>
            </a:r>
            <a:endParaRPr lang="en-US" altLang="zh-CN" sz="2000" dirty="0"/>
          </a:p>
        </p:txBody>
      </p:sp>
      <p:sp>
        <p:nvSpPr>
          <p:cNvPr id="11" name="QB_6_AS.9_1#e94a3a566?vja=1&amp;pid=e589acc9a&amp;color=0,0,0&amp;vtp=1"/>
          <p:cNvSpPr/>
          <p:nvPr/>
        </p:nvSpPr>
        <p:spPr>
          <a:xfrm>
            <a:off x="722376" y="5303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句意为：接触过多的暴力对孩子性格的发展有负面影响。设空处作to的宾语，其前有too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much修饰，应用名词。故填violence。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181_1#5ba152b09?vja=1&amp;pid=d775d2b7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equally.</a:t>
            </a:r>
            <a:endParaRPr lang="en-US" altLang="zh-CN" sz="2000" dirty="0"/>
          </a:p>
        </p:txBody>
      </p:sp>
      <p:sp>
        <p:nvSpPr>
          <p:cNvPr id="3" name="QB_6_AN.182_1#5ba152b09.blank?vja=1&amp;pid=d775d2b78&amp;color=0,0,0&amp;vpa=73&amp;vtp=1"/>
          <p:cNvSpPr/>
          <p:nvPr/>
        </p:nvSpPr>
        <p:spPr>
          <a:xfrm>
            <a:off x="1197039" y="845313"/>
            <a:ext cx="688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firmly</a:t>
            </a:r>
            <a:endParaRPr lang="en-US" altLang="zh-CN" sz="2000" dirty="0"/>
          </a:p>
        </p:txBody>
      </p:sp>
      <p:sp>
        <p:nvSpPr>
          <p:cNvPr id="4" name="QB_6_AS.183_1#5ba152b09?vja=1&amp;pid=d775d2b7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句意为：我坚信所有比赛都是平等对待参赛者的。设空处应填副词，作状语，修饰动词believe。故填firmly。</a:t>
            </a:r>
            <a:endParaRPr lang="en-US" altLang="zh-CN" sz="2200" dirty="0"/>
          </a:p>
        </p:txBody>
      </p:sp>
      <p:sp>
        <p:nvSpPr>
          <p:cNvPr id="5" name="QB_6_BD.184_1#16052123d?vja=1&amp;pid=d775d2b7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endParaRPr lang="en-US" altLang="zh-CN" sz="2000" dirty="0"/>
          </a:p>
        </p:txBody>
      </p:sp>
      <p:sp>
        <p:nvSpPr>
          <p:cNvPr id="6" name="QB_6_AN.185_1#16052123d.blank?vja=1&amp;pid=d775d2b78&amp;color=0,0,0&amp;vpa=74&amp;vtp=1"/>
          <p:cNvSpPr/>
          <p:nvPr/>
        </p:nvSpPr>
        <p:spPr>
          <a:xfrm>
            <a:off x="4648264" y="20849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B_6_AS.186_1#16052123d?vja=1&amp;pid=d775d2b78&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句意为：在解决冲突的过程中，整个民族要求停止暴力行为。call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sth为固定短语，意为“要求结束某事”。故填an。</a:t>
            </a:r>
            <a:endParaRPr lang="en-US" altLang="zh-CN" sz="2200" dirty="0"/>
          </a:p>
        </p:txBody>
      </p:sp>
      <p:sp>
        <p:nvSpPr>
          <p:cNvPr id="8" name="QB_6_BD.187_1#6144d350a?vja=1&amp;pid=d775d2b78&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endParaRPr lang="en-US" altLang="zh-CN" sz="2000" dirty="0"/>
          </a:p>
        </p:txBody>
      </p:sp>
      <p:sp>
        <p:nvSpPr>
          <p:cNvPr id="9" name="QB_6_AN.188_1#6144d350a.blank?vja=1&amp;pid=d775d2b78&amp;color=0,0,0&amp;vpa=75&amp;vtp=1"/>
          <p:cNvSpPr/>
          <p:nvPr/>
        </p:nvSpPr>
        <p:spPr>
          <a:xfrm>
            <a:off x="8213789" y="3316859"/>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across</a:t>
            </a:r>
            <a:endParaRPr lang="en-US" altLang="zh-CN" sz="2000" dirty="0"/>
          </a:p>
        </p:txBody>
      </p:sp>
      <p:sp>
        <p:nvSpPr>
          <p:cNvPr id="10" name="QB_6_AS.189_1#6144d350a?vja=1&amp;pid=d775d2b78&amp;color=0,0,0&amp;vtp=1"/>
          <p:cNvSpPr/>
          <p:nvPr/>
        </p:nvSpPr>
        <p:spPr>
          <a:xfrm>
            <a:off x="722376" y="3779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句意为：高三学生在遇到任何问题时都应该积极勇敢。该句中包含when引导的时间状语从句的省略。come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across为固定短语，意为“（偶然）遇见，发现”。故填across。</a:t>
            </a:r>
            <a:endParaRPr lang="en-US" altLang="zh-CN" sz="2200" dirty="0"/>
          </a:p>
        </p:txBody>
      </p:sp>
      <p:sp>
        <p:nvSpPr>
          <p:cNvPr id="11" name="QB_6_BD.190_1#78f148f19?vja=1&amp;pid=d775d2b78&amp;color=0,0,0&amp;vtp=1"/>
          <p:cNvSpPr/>
          <p:nvPr/>
        </p:nvSpPr>
        <p:spPr>
          <a:xfrm>
            <a:off x="722376" y="4574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hold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p:txBody>
      </p:sp>
      <p:sp>
        <p:nvSpPr>
          <p:cNvPr id="12" name="QB_6_AN.191_1#78f148f19.blank?vja=1&amp;pid=d775d2b78&amp;color=0,0,0&amp;vpa=76&amp;vtp=1"/>
          <p:cNvSpPr/>
          <p:nvPr/>
        </p:nvSpPr>
        <p:spPr>
          <a:xfrm>
            <a:off x="4822889" y="4536059"/>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out</a:t>
            </a:r>
            <a:endParaRPr lang="en-US" altLang="zh-CN" sz="2000" dirty="0"/>
          </a:p>
        </p:txBody>
      </p:sp>
      <p:sp>
        <p:nvSpPr>
          <p:cNvPr id="13" name="QB_6_AS.192_1#78f148f19?vja=1&amp;pid=d775d2b78&amp;color=0,0,0&amp;vtp=1"/>
          <p:cNvSpPr/>
          <p:nvPr/>
        </p:nvSpPr>
        <p:spPr>
          <a:xfrm>
            <a:off x="722376" y="4998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句意为：这些补给品在这样干燥的环境下可以维持多久？hold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out为固定短语，意为“维持，坚持”。故填out。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193_1#66da3ac63?vja=1&amp;pid=d775d2b7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forces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flames.</a:t>
            </a:r>
            <a:endParaRPr lang="en-US" altLang="zh-CN" sz="2000" dirty="0"/>
          </a:p>
        </p:txBody>
      </p:sp>
      <p:sp>
        <p:nvSpPr>
          <p:cNvPr id="3" name="QB_6_AN.194_1#66da3ac63.blank?vja=1&amp;pid=d775d2b78&amp;color=0,0,0&amp;vpa=77&amp;vtp=1"/>
          <p:cNvSpPr/>
          <p:nvPr/>
        </p:nvSpPr>
        <p:spPr>
          <a:xfrm>
            <a:off x="6019864" y="858013"/>
            <a:ext cx="1636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withdrawn</a:t>
            </a:r>
            <a:endParaRPr lang="en-US" altLang="zh-CN" sz="2000" dirty="0"/>
          </a:p>
        </p:txBody>
      </p:sp>
      <p:sp>
        <p:nvSpPr>
          <p:cNvPr id="4" name="QB_6_AS.195_1#66da3ac63?vja=1&amp;pid=d775d2b78&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句意为：当他们到达时，敌军已经撤退，让这个小村庄陷入一片火海。设空处作主句谓语，根据By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arrived及句意可知，withdraw所表示的动作发生在arrived之前，设空处应用过去完成时，故填had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withdrawn。</a:t>
            </a:r>
            <a:endParaRPr lang="en-US" altLang="zh-CN" sz="2200" dirty="0"/>
          </a:p>
        </p:txBody>
      </p:sp>
      <p:sp>
        <p:nvSpPr>
          <p:cNvPr id="5" name="QB_6_BD.196_1#81b56372a?vja=1&amp;pid=d775d2b78&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impolite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endParaRPr lang="en-US" altLang="zh-CN" sz="2000" dirty="0"/>
          </a:p>
        </p:txBody>
      </p:sp>
      <p:sp>
        <p:nvSpPr>
          <p:cNvPr id="6" name="QB_6_AN.197_1#81b56372a.blank?vja=1&amp;pid=d775d2b78&amp;color=0,0,0&amp;vpa=78&amp;vtp=1"/>
          <p:cNvSpPr/>
          <p:nvPr/>
        </p:nvSpPr>
        <p:spPr>
          <a:xfrm>
            <a:off x="2903601" y="2821559"/>
            <a:ext cx="1352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apologise</a:t>
            </a:r>
            <a:endParaRPr lang="en-US" altLang="zh-CN" sz="2000" dirty="0"/>
          </a:p>
        </p:txBody>
      </p:sp>
      <p:sp>
        <p:nvSpPr>
          <p:cNvPr id="7" name="QB_6_AS.198_1#81b56372a?vja=1&amp;pid=d775d2b78&amp;color=0,0,0&amp;vtp=1"/>
          <p:cNvSpPr/>
          <p:nvPr/>
        </p:nvSpPr>
        <p:spPr>
          <a:xfrm>
            <a:off x="722376" y="3297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句意为：双方都同意为他们不礼貌的行为向对方道歉。agree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sth为固定搭配，意为“同意做某事”。故填to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apologise。</a:t>
            </a:r>
            <a:endParaRPr lang="en-US" altLang="zh-CN" sz="2200" dirty="0"/>
          </a:p>
        </p:txBody>
      </p:sp>
      <p:sp>
        <p:nvSpPr>
          <p:cNvPr id="8" name="QB_6_BD.199_1#e9e491ec0?vja=1&amp;pid=d775d2b78&amp;color=0,0,0&amp;vtp=1"/>
          <p:cNvSpPr/>
          <p:nvPr/>
        </p:nvSpPr>
        <p:spPr>
          <a:xfrm>
            <a:off x="722376" y="40971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adult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endParaRPr lang="en-US" altLang="zh-CN" sz="2000" dirty="0"/>
          </a:p>
        </p:txBody>
      </p:sp>
      <p:sp>
        <p:nvSpPr>
          <p:cNvPr id="9" name="QB_6_AN.200_1#e9e491ec0.blank?vja=1&amp;pid=d775d2b78&amp;color=0,0,0&amp;vpa=79&amp;vtp=1"/>
          <p:cNvSpPr/>
          <p:nvPr/>
        </p:nvSpPr>
        <p:spPr>
          <a:xfrm>
            <a:off x="5681218" y="4059047"/>
            <a:ext cx="1860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calm</a:t>
            </a:r>
            <a:endParaRPr lang="en-US" altLang="zh-CN" sz="2000" dirty="0"/>
          </a:p>
        </p:txBody>
      </p:sp>
      <p:sp>
        <p:nvSpPr>
          <p:cNvPr id="10" name="QB_6_AS.201_1#e9e491ec0?vja=1&amp;pid=d775d2b78&amp;color=0,0,0&amp;vtp=1"/>
          <p:cNvSpPr/>
          <p:nvPr/>
        </p:nvSpPr>
        <p:spPr>
          <a:xfrm>
            <a:off x="722376" y="48972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句意为：强烈建议成年人在工作场合面对私人冲突时要冷静（处理）。分析句子结构可知，设空处在that引导的主语从句中作谓语。suggest意为“建议”，在“it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”句式中，that引导的从句的谓语应用“should+动词原形”，should可省略。故填（should）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M_6_BD.202_1#03bfde327?vja=1&amp;pid=9e19b08c8&amp;color=0,0,0&amp;vtp=1&amp;bt=1"/>
          <p:cNvSpPr/>
          <p:nvPr/>
        </p:nvSpPr>
        <p:spPr>
          <a:xfrm>
            <a:off x="722376" y="900000"/>
            <a:ext cx="10753344" cy="4191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[辽宁沈阳市郊联体2024高二期末]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coordination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deeply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advocates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coexistence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bonds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endParaRPr lang="en-US" altLang="zh-CN" sz="2000" dirty="0"/>
          </a:p>
          <a:p>
            <a:pPr algn="just">
              <a:lnSpc>
                <a:spcPct val="125000"/>
              </a:lnSpc>
            </a:pPr>
            <a:endParaRPr lang="en-US" altLang="zh-CN" sz="2000" dirty="0"/>
          </a:p>
        </p:txBody>
      </p:sp>
      <p:sp>
        <p:nvSpPr>
          <p:cNvPr id="3" name="QM_6_AN.203_1#03bfde327.blank?vja=1&amp;pid=9e19b08c8&amp;color=0,0,0&amp;vpa=80&amp;vtp=1"/>
          <p:cNvSpPr/>
          <p:nvPr/>
        </p:nvSpPr>
        <p:spPr>
          <a:xfrm>
            <a:off x="8001572" y="2004900"/>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values</a:t>
            </a:r>
            <a:endParaRPr lang="en-US" altLang="zh-CN" sz="2000" dirty="0"/>
          </a:p>
        </p:txBody>
      </p:sp>
      <p:sp>
        <p:nvSpPr>
          <p:cNvPr id="4" name="QM_6_AN.204_1#03bfde327.blank?vja=1&amp;pid=9e19b08c8&amp;color=0,0,0&amp;vpa=81&amp;vtp=1"/>
          <p:cNvSpPr/>
          <p:nvPr/>
        </p:nvSpPr>
        <p:spPr>
          <a:xfrm>
            <a:off x="1506601" y="2766900"/>
            <a:ext cx="553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M_6_AN.205_1#03bfde327.blank?vja=1&amp;pid=9e19b08c8&amp;color=0,0,0&amp;vpa=82&amp;vtp=1"/>
          <p:cNvSpPr/>
          <p:nvPr/>
        </p:nvSpPr>
        <p:spPr>
          <a:xfrm>
            <a:off x="10658539" y="3147900"/>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mixed</a:t>
            </a:r>
            <a:endParaRPr lang="en-US" altLang="zh-CN" sz="2000" dirty="0"/>
          </a:p>
        </p:txBody>
      </p:sp>
      <p:sp>
        <p:nvSpPr>
          <p:cNvPr id="6" name="QM_6_AN.206_1#03bfde327.blank?vja=1&amp;pid=9e19b08c8&amp;color=0,0,0&amp;vpa=83&amp;vtp=1"/>
          <p:cNvSpPr/>
          <p:nvPr/>
        </p:nvSpPr>
        <p:spPr>
          <a:xfrm>
            <a:off x="9245346" y="3516200"/>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peaceful</a:t>
            </a:r>
            <a:endParaRPr lang="en-US" altLang="zh-CN" sz="2000" dirty="0"/>
          </a:p>
        </p:txBody>
      </p:sp>
      <p:sp>
        <p:nvSpPr>
          <p:cNvPr id="7" name="QM_6_AN.207_1#03bfde327.blank?vja=1&amp;pid=9e19b08c8&amp;color=0,0,0&amp;vpa=84&amp;vtp=1"/>
          <p:cNvSpPr/>
          <p:nvPr/>
        </p:nvSpPr>
        <p:spPr>
          <a:xfrm>
            <a:off x="8485632" y="3909900"/>
            <a:ext cx="12382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reflected</a:t>
            </a:r>
            <a:endParaRPr lang="en-US" altLang="zh-CN" sz="2000" dirty="0"/>
          </a:p>
        </p:txBody>
      </p:sp>
      <p:sp>
        <p:nvSpPr>
          <p:cNvPr id="8" name="QM_6_AN.208_1#03bfde327.blank?vja=1&amp;pid=9e19b08c8&amp;color=0,0,0&amp;vpa=85&amp;vtp=1"/>
          <p:cNvSpPr/>
          <p:nvPr/>
        </p:nvSpPr>
        <p:spPr>
          <a:xfrm>
            <a:off x="9731693" y="4290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02_1#03bfde327?vja=1&amp;pid=9e19b08c8&amp;color=0,0,0&amp;vtp=1&amp;bt=1">
            <a:extLst>
              <a:ext uri="{FF2B5EF4-FFF2-40B4-BE49-F238E27FC236}">
                <a16:creationId xmlns:a16="http://schemas.microsoft.com/office/drawing/2014/main" id="{4554723C-9355-F59F-8339-F0C63104D0EF}"/>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coexistence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becomes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endParaRPr lang="en-US" altLang="zh-CN" sz="2000" dirty="0"/>
          </a:p>
        </p:txBody>
      </p:sp>
      <p:sp>
        <p:nvSpPr>
          <p:cNvPr id="3" name="QM_6_EX.213_1#03bfde327?vja=1&amp;pid=9e19b08c8&amp;color=0,0,0&amp;vtp=1">
            <a:extLst>
              <a:ext uri="{FF2B5EF4-FFF2-40B4-BE49-F238E27FC236}">
                <a16:creationId xmlns:a16="http://schemas.microsoft.com/office/drawing/2014/main" id="{130D846F-B699-2932-F37C-C34D31126057}"/>
              </a:ext>
            </a:extLst>
          </p:cNvPr>
          <p:cNvSpPr/>
          <p:nvPr/>
        </p:nvSpPr>
        <p:spPr>
          <a:xfrm>
            <a:off x="722376" y="3957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本文是一篇说明文，主要介绍了中国传统文化中“和”这一文化理念的重要性及其在各个方面的体现。</a:t>
            </a:r>
            <a:endParaRPr lang="en-US" altLang="zh-CN" sz="2000" dirty="0"/>
          </a:p>
        </p:txBody>
      </p:sp>
      <p:sp>
        <p:nvSpPr>
          <p:cNvPr id="4" name="QM_6_AN.209_1#03bfde327.blank?vja=1&amp;pid=9e19b08c8&amp;color=0,0,0&amp;vpa=86&amp;vtp=1">
            <a:extLst>
              <a:ext uri="{FF2B5EF4-FFF2-40B4-BE49-F238E27FC236}">
                <a16:creationId xmlns:a16="http://schemas.microsoft.com/office/drawing/2014/main" id="{99E0C1F0-3FDE-7C36-6FA9-A0334356B653}"/>
              </a:ext>
            </a:extLst>
          </p:cNvPr>
          <p:cNvSpPr/>
          <p:nvPr/>
        </p:nvSpPr>
        <p:spPr>
          <a:xfrm>
            <a:off x="947801" y="1230200"/>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highlighting</a:t>
            </a:r>
            <a:endParaRPr lang="en-US" altLang="zh-CN" sz="2000" dirty="0"/>
          </a:p>
        </p:txBody>
      </p:sp>
      <p:sp>
        <p:nvSpPr>
          <p:cNvPr id="5" name="QM_6_AN.210_1#03bfde327.blank?vja=1&amp;pid=9e19b08c8&amp;color=0,0,0&amp;vpa=87&amp;vtp=1">
            <a:extLst>
              <a:ext uri="{FF2B5EF4-FFF2-40B4-BE49-F238E27FC236}">
                <a16:creationId xmlns:a16="http://schemas.microsoft.com/office/drawing/2014/main" id="{25C8E3D3-2C00-10AE-5F3D-5FF1DBF07057}"/>
              </a:ext>
            </a:extLst>
          </p:cNvPr>
          <p:cNvSpPr/>
          <p:nvPr/>
        </p:nvSpPr>
        <p:spPr>
          <a:xfrm>
            <a:off x="2476373" y="1623900"/>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6" name="QM_6_AN.211_1#03bfde327.blank?vja=1&amp;pid=9e19b08c8&amp;color=0,0,0&amp;vpa=88&amp;vtp=1">
            <a:extLst>
              <a:ext uri="{FF2B5EF4-FFF2-40B4-BE49-F238E27FC236}">
                <a16:creationId xmlns:a16="http://schemas.microsoft.com/office/drawing/2014/main" id="{5993F0E0-A6D5-E0FA-D4E3-9E7043FE711D}"/>
              </a:ext>
            </a:extLst>
          </p:cNvPr>
          <p:cNvSpPr/>
          <p:nvPr/>
        </p:nvSpPr>
        <p:spPr>
          <a:xfrm>
            <a:off x="6183186" y="2004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M_6_AN.212_1#03bfde327.blank?vja=1&amp;pid=9e19b08c8&amp;color=0,0,0&amp;vpa=89&amp;vtp=1">
            <a:extLst>
              <a:ext uri="{FF2B5EF4-FFF2-40B4-BE49-F238E27FC236}">
                <a16:creationId xmlns:a16="http://schemas.microsoft.com/office/drawing/2014/main" id="{B13817F0-3DB3-1A3E-33A4-FC67F142E406}"/>
              </a:ext>
            </a:extLst>
          </p:cNvPr>
          <p:cNvSpPr/>
          <p:nvPr/>
        </p:nvSpPr>
        <p:spPr>
          <a:xfrm>
            <a:off x="1100201" y="3135200"/>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steadily</a:t>
            </a:r>
            <a:endParaRPr lang="en-US" altLang="zh-CN" sz="2000" dirty="0"/>
          </a:p>
        </p:txBody>
      </p:sp>
    </p:spTree>
    <p:extLst>
      <p:ext uri="{BB962C8B-B14F-4D97-AF65-F5344CB8AC3E}">
        <p14:creationId xmlns:p14="http://schemas.microsoft.com/office/powerpoint/2010/main" val="17579527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7_BD.214_1#3f32698c9?vja=1&amp;pid=03bfde3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215_1#3f32698c9.blank?vja=1&amp;pid=03bfde327&amp;color=0,0,0&amp;vpa=90&amp;vtp=1"/>
          <p:cNvSpPr/>
          <p:nvPr/>
        </p:nvSpPr>
        <p:spPr>
          <a:xfrm>
            <a:off x="1049401" y="858013"/>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values</a:t>
            </a:r>
            <a:endParaRPr lang="en-US" altLang="zh-CN" sz="2000" dirty="0"/>
          </a:p>
        </p:txBody>
      </p:sp>
      <p:sp>
        <p:nvSpPr>
          <p:cNvPr id="4" name="QB_7_AS.216_1#3f32698c9?vja=1&amp;pid=03bfde327&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句意为：“和”实际上是一套完整的文化体系，它不仅包括价值观，而且包括一种哲学体系。此处表示“价值观”，应用名词复数values。故填values。</a:t>
            </a:r>
            <a:endParaRPr lang="en-US" altLang="zh-CN" sz="2200" dirty="0"/>
          </a:p>
        </p:txBody>
      </p:sp>
      <p:sp>
        <p:nvSpPr>
          <p:cNvPr id="5" name="QB_7_BD.217_1#0b1457123?vja=1&amp;pid=03bfde327&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218_1#0b1457123.blank?vja=1&amp;pid=03bfde327&amp;color=0,0,0&amp;vpa=91&amp;vtp=1"/>
          <p:cNvSpPr/>
          <p:nvPr/>
        </p:nvSpPr>
        <p:spPr>
          <a:xfrm>
            <a:off x="1062101" y="2084959"/>
            <a:ext cx="553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7_AS.219_1#0b1457123?vja=1&amp;pid=03bfde327&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句意为：中国传统道德原则以“和”为核心，认为宇宙中有一种内在的动力，可以把不平衡变成平衡。根据语境可知，设空处意为“有”，应用介词with。</a:t>
            </a:r>
            <a:endParaRPr lang="en-US" altLang="zh-CN" sz="2200" dirty="0"/>
          </a:p>
        </p:txBody>
      </p:sp>
      <p:sp>
        <p:nvSpPr>
          <p:cNvPr id="8" name="QB_7_BD.220_1#550c96551?vja=1&amp;pid=03bfde327&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221_1#550c96551.blank?vja=1&amp;pid=03bfde327&amp;color=0,0,0&amp;vpa=92&amp;vtp=1"/>
          <p:cNvSpPr/>
          <p:nvPr/>
        </p:nvSpPr>
        <p:spPr>
          <a:xfrm>
            <a:off x="1049401" y="3316859"/>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mixed</a:t>
            </a:r>
            <a:endParaRPr lang="en-US" altLang="zh-CN" sz="2000" dirty="0"/>
          </a:p>
        </p:txBody>
      </p:sp>
      <p:sp>
        <p:nvSpPr>
          <p:cNvPr id="10" name="QB_7_AS.222_1#550c96551?vja=1&amp;pid=03bfde327&amp;color=0,0,0&amp;vtp=1"/>
          <p:cNvSpPr/>
          <p:nvPr/>
        </p:nvSpPr>
        <p:spPr>
          <a:xfrm>
            <a:off x="722376" y="3779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句意为：这一观念深深融入了中国社会的历史，倡导人与人之间以及人与自然之间的平衡与和平共处。句中已有谓语advocates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for，设空处应用非谓语动词作后置定语，修饰concept；concept和mix之间是逻辑上的被动关系，应用过去分词形式，故填mixed。</a:t>
            </a:r>
            <a:endParaRPr lang="en-US" altLang="zh-CN" sz="2200" dirty="0"/>
          </a:p>
        </p:txBody>
      </p:sp>
      <p:sp>
        <p:nvSpPr>
          <p:cNvPr id="11" name="QB_7_BD.223_1#cee6c99dc?vja=1&amp;pid=03bfde327&amp;color=0,0,0&amp;vtp=1"/>
          <p:cNvSpPr/>
          <p:nvPr/>
        </p:nvSpPr>
        <p:spPr>
          <a:xfrm>
            <a:off x="722376" y="4967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224_1#cee6c99dc.blank?vja=1&amp;pid=03bfde327&amp;color=0,0,0&amp;vpa=93&amp;vtp=1"/>
          <p:cNvSpPr/>
          <p:nvPr/>
        </p:nvSpPr>
        <p:spPr>
          <a:xfrm>
            <a:off x="998601" y="4917059"/>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peaceful</a:t>
            </a:r>
            <a:endParaRPr lang="en-US" altLang="zh-CN" sz="2000" dirty="0"/>
          </a:p>
        </p:txBody>
      </p:sp>
      <p:sp>
        <p:nvSpPr>
          <p:cNvPr id="13" name="QB_7_AS.225_1#cee6c99dc?vja=1&amp;pid=03bfde327&amp;color=0,0,0&amp;vtp=1"/>
          <p:cNvSpPr/>
          <p:nvPr/>
        </p:nvSpPr>
        <p:spPr>
          <a:xfrm>
            <a:off x="722376" y="5392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句意见上一题解析。设空处与balanced共同作定语，修饰名词coexistence，应用形容词，表示“和平的”，故填peaceful。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7_BD.226_1#88989d7e1?vja=1&amp;pid=03bfde3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227_1#88989d7e1.blank?vja=1&amp;pid=03bfde327&amp;color=0,0,0&amp;vpa=94&amp;vtp=1"/>
          <p:cNvSpPr/>
          <p:nvPr/>
        </p:nvSpPr>
        <p:spPr>
          <a:xfrm>
            <a:off x="1036701" y="858013"/>
            <a:ext cx="12382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reflected</a:t>
            </a:r>
            <a:endParaRPr lang="en-US" altLang="zh-CN" sz="2000" dirty="0"/>
          </a:p>
        </p:txBody>
      </p:sp>
      <p:sp>
        <p:nvSpPr>
          <p:cNvPr id="4" name="QB_7_AS.228_1#88989d7e1?vja=1&amp;pid=03bfde327&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句意为：它反映在生活的各个方面，从强调家庭团结和社会关系到传统艺术实践和国家治理。设空处在句中作谓语，根据语境可知，此处表示客观陈述，应用一般现在时；It指代上文中提到的This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concept，和reflect之间为被动关系，应用被动语态；主语It是第三人称单数，谓语也应用第三人称单数形式。故填is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reflected。</a:t>
            </a:r>
            <a:endParaRPr lang="en-US" altLang="zh-CN" sz="2200" dirty="0"/>
          </a:p>
        </p:txBody>
      </p:sp>
      <p:sp>
        <p:nvSpPr>
          <p:cNvPr id="5" name="QB_7_BD.229_1#3f172a32d?vja=1&amp;pid=03bfde327&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230_1#3f172a32d.blank?vja=1&amp;pid=03bfde327&amp;color=0,0,0&amp;vpa=95&amp;vtp=1"/>
          <p:cNvSpPr/>
          <p:nvPr/>
        </p:nvSpPr>
        <p:spPr>
          <a:xfrm>
            <a:off x="1024001" y="2834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7_AS.231_1#3f172a32d?vja=1&amp;pid=03bfde327&amp;color=0,0,0&amp;vtp=1"/>
          <p:cNvSpPr/>
          <p:nvPr/>
        </p:nvSpPr>
        <p:spPr>
          <a:xfrm>
            <a:off x="722376" y="3255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是固定搭配，意为“从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”，故填to。</a:t>
            </a:r>
            <a:endParaRPr lang="en-US" altLang="zh-CN" sz="2200" dirty="0"/>
          </a:p>
        </p:txBody>
      </p:sp>
      <p:sp>
        <p:nvSpPr>
          <p:cNvPr id="8" name="QB_7_BD.232_1#2bc947c63?vja=1&amp;pid=03bfde327&amp;color=0,0,0&amp;vtp=1"/>
          <p:cNvSpPr/>
          <p:nvPr/>
        </p:nvSpPr>
        <p:spPr>
          <a:xfrm>
            <a:off x="722376" y="3644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233_1#2bc947c63.blank?vja=1&amp;pid=03bfde327&amp;color=0,0,0&amp;vpa=96&amp;vtp=1"/>
          <p:cNvSpPr/>
          <p:nvPr/>
        </p:nvSpPr>
        <p:spPr>
          <a:xfrm>
            <a:off x="1011301" y="3594100"/>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highlighting</a:t>
            </a:r>
            <a:endParaRPr lang="en-US" altLang="zh-CN" sz="2000" dirty="0"/>
          </a:p>
        </p:txBody>
      </p:sp>
      <p:sp>
        <p:nvSpPr>
          <p:cNvPr id="10" name="QB_7_AS.234_1#2bc947c63?vja=1&amp;pid=03bfde327&amp;color=0,0,0&amp;vtp=1"/>
          <p:cNvSpPr/>
          <p:nvPr/>
        </p:nvSpPr>
        <p:spPr>
          <a:xfrm>
            <a:off x="722376" y="4071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句意为：“和”这一理念也影响了中国处理国际关系的方式，强调和谐共处和共享的利益。句中已有谓语has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shaped，设空处应用非谓语动词作状语，highlight与主语中心词concept之间为逻辑上的主动关系，故应用现在分词。故填highlighting。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7_BD.235_1#ae669a4ac?vja=1&amp;pid=03bfde3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236_1#ae669a4ac.blank?vja=1&amp;pid=03bfde327&amp;color=0,0,0&amp;vpa=97&amp;vtp=1"/>
          <p:cNvSpPr/>
          <p:nvPr/>
        </p:nvSpPr>
        <p:spPr>
          <a:xfrm>
            <a:off x="1049401" y="858013"/>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4" name="QB_7_AS.237_1#ae669a4ac?vja=1&amp;pid=03bfde327&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句意为：在保护环境方面，它呼吁人们努力按照自然循环周期生活，尊重所有生命形式。根据语境可知，此处指代上文提到的The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harmony，为同名同物，应用代词it。</a:t>
            </a:r>
            <a:endParaRPr lang="en-US" altLang="zh-CN" sz="2200" dirty="0"/>
          </a:p>
        </p:txBody>
      </p:sp>
      <p:sp>
        <p:nvSpPr>
          <p:cNvPr id="5" name="QB_7_BD.238_1#7b0e9965c?vja=1&amp;pid=03bfde327&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239_1#7b0e9965c.blank?vja=1&amp;pid=03bfde327&amp;color=0,0,0&amp;vpa=98&amp;vtp=1"/>
          <p:cNvSpPr/>
          <p:nvPr/>
        </p:nvSpPr>
        <p:spPr>
          <a:xfrm>
            <a:off x="1062101" y="20722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240_1#7b0e9965c?vja=1&amp;pid=03bfde327&amp;color=0,0,0&amp;vtp=1"/>
          <p:cNvSpPr/>
          <p:nvPr/>
        </p:nvSpPr>
        <p:spPr>
          <a:xfrm>
            <a:off x="722376" y="2535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句意为：此外，“和”这一理念使中国即便面对历史的挑战也能维持社会稳定和文化的一致性，还为解决冲突和提高集体意识和归属感提供了一个范本。设空处引导非限制性定语从句，修饰先行词the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harmony，指物，关系词在从句中作主语，应用which引导该从句。</a:t>
            </a:r>
            <a:endParaRPr lang="en-US" altLang="zh-CN" sz="2200" dirty="0"/>
          </a:p>
        </p:txBody>
      </p:sp>
      <p:sp>
        <p:nvSpPr>
          <p:cNvPr id="8" name="QB_7_BD.241_1#d7962a589?vja=1&amp;pid=03bfde327&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242_1#d7962a589.blank?vja=1&amp;pid=03bfde327&amp;color=0,0,0&amp;vpa=99&amp;vtp=1"/>
          <p:cNvSpPr/>
          <p:nvPr/>
        </p:nvSpPr>
        <p:spPr>
          <a:xfrm>
            <a:off x="1163701" y="3659759"/>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steadily</a:t>
            </a:r>
            <a:endParaRPr lang="en-US" altLang="zh-CN" sz="2000" dirty="0"/>
          </a:p>
        </p:txBody>
      </p:sp>
      <p:sp>
        <p:nvSpPr>
          <p:cNvPr id="10" name="QB_7_AS.243_1#d7962a589?vja=1&amp;pid=03bfde327&amp;color=0,0,0&amp;vtp=1"/>
          <p:cNvSpPr/>
          <p:nvPr/>
        </p:nvSpPr>
        <p:spPr>
          <a:xfrm>
            <a:off x="722376" y="4135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句意为：随着世界日益紧密相连，中国的“和”文化理念为创造一个更加平衡和可持续的全球社会提供了宝贵的见解。设空处修饰动词interconnected，作状语，应用副词，故填steadily，意为“持续地；稳定地”。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C_4#381deb8a4.fixed?vja=1&amp;pid=66127284d&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381deb8a4.fixed?vja=1&amp;pid=66127284d&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Dealing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with</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Conflict</a:t>
            </a:r>
            <a:endParaRPr lang="en-US" altLang="zh-CN" sz="4400" dirty="0"/>
          </a:p>
        </p:txBody>
      </p:sp>
      <p:pic>
        <p:nvPicPr>
          <p:cNvPr id="4" name="C_4#381deb8a4.fixed?vja=1&amp;pid=66127284d&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381deb8a4.fixed?vja=1&amp;pid=66127284d&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M_6_BD.244_1#dcb04a5f3?vja=1&amp;pid=39fc2b590&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[河南开封2025高二期末]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Journals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Gerontology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Series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Dakota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Witzel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Stawski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Oregon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44_1#dcb04a5f3?vja=1&amp;pid=39fc2b590&amp;color=0,0,0&amp;vtp=1&amp;bt=1">
            <a:extLst>
              <a:ext uri="{FF2B5EF4-FFF2-40B4-BE49-F238E27FC236}">
                <a16:creationId xmlns:a16="http://schemas.microsoft.com/office/drawing/2014/main" id="{D98B8C87-FCE5-1A3D-99B7-04466B542476}"/>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prolonged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lingering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downregulation,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heightened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downregulation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openly.</a:t>
            </a:r>
            <a:endParaRPr lang="en-US" altLang="zh-CN" sz="2000" dirty="0"/>
          </a:p>
        </p:txBody>
      </p:sp>
    </p:spTree>
    <p:extLst>
      <p:ext uri="{BB962C8B-B14F-4D97-AF65-F5344CB8AC3E}">
        <p14:creationId xmlns:p14="http://schemas.microsoft.com/office/powerpoint/2010/main" val="195964797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dfa53654a?vja=1&amp;pid=e589acc9a&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tomorrow.</a:t>
            </a:r>
            <a:endParaRPr lang="en-US" altLang="zh-CN" sz="2000" dirty="0"/>
          </a:p>
        </p:txBody>
      </p:sp>
      <p:sp>
        <p:nvSpPr>
          <p:cNvPr id="3" name="QB_6_AN.11_1#dfa53654a.blank?vja=1&amp;pid=e589acc9a&amp;color=0,0,0&amp;vpa=4&amp;vtp=1"/>
          <p:cNvSpPr/>
          <p:nvPr/>
        </p:nvSpPr>
        <p:spPr>
          <a:xfrm>
            <a:off x="3027426" y="845313"/>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complaints</a:t>
            </a:r>
            <a:endParaRPr lang="en-US" altLang="zh-CN" sz="2000" dirty="0"/>
          </a:p>
        </p:txBody>
      </p:sp>
      <p:sp>
        <p:nvSpPr>
          <p:cNvPr id="4" name="QB_6_AS.12_1#dfa53654a?vja=1&amp;pid=e589acc9a&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句意为：我想知道明天是否能处理我对你们产品质量的投诉。设空处应填名词，作if引导的宾语从句的主语；由are可知，此处应填名词复数形式。故填complaints。</a:t>
            </a:r>
            <a:endParaRPr lang="en-US" altLang="zh-CN" sz="2200" dirty="0"/>
          </a:p>
        </p:txBody>
      </p:sp>
      <p:sp>
        <p:nvSpPr>
          <p:cNvPr id="5" name="QB_6_BD.13_1#ddf2b000f?vja=1&amp;pid=e589acc9a&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5.Embarrassed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endParaRPr lang="en-US" altLang="zh-CN" sz="2000" dirty="0"/>
          </a:p>
        </p:txBody>
      </p:sp>
      <p:sp>
        <p:nvSpPr>
          <p:cNvPr id="6" name="QB_6_AN.14_1#ddf2b000f.blank?vja=1&amp;pid=e589acc9a&amp;color=0,0,0&amp;vpa=5&amp;vtp=1"/>
          <p:cNvSpPr/>
          <p:nvPr/>
        </p:nvSpPr>
        <p:spPr>
          <a:xfrm>
            <a:off x="2916301" y="2465959"/>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ashamed</a:t>
            </a:r>
            <a:endParaRPr lang="en-US" altLang="zh-CN" sz="2000" dirty="0"/>
          </a:p>
        </p:txBody>
      </p:sp>
      <p:sp>
        <p:nvSpPr>
          <p:cNvPr id="7" name="QB_6_AS.15_1#ddf2b000f?vja=1&amp;pid=e589acc9a&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句意为：我感到尴尬和羞愧，无法专注于任何事情。此处描述人的感受，意为“羞愧的”，与形容词Embarrassed并列，作状语。故填ashamed。</a:t>
            </a:r>
            <a:endParaRPr lang="en-US" altLang="zh-CN" sz="2200" dirty="0"/>
          </a:p>
        </p:txBody>
      </p:sp>
      <p:sp>
        <p:nvSpPr>
          <p:cNvPr id="8" name="QB_6_BD.16_1#4f3d7f1a0?vja=1&amp;pid=e589acc9a&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6.Passengers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（negotiate）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endParaRPr lang="en-US" altLang="zh-CN" sz="2000" dirty="0"/>
          </a:p>
        </p:txBody>
      </p:sp>
      <p:sp>
        <p:nvSpPr>
          <p:cNvPr id="9" name="QB_6_AN.17_1#4f3d7f1a0.blank?vja=1&amp;pid=e589acc9a&amp;color=0,0,0&amp;vpa=6&amp;vtp=1"/>
          <p:cNvSpPr/>
          <p:nvPr/>
        </p:nvSpPr>
        <p:spPr>
          <a:xfrm>
            <a:off x="2986151" y="3685159"/>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negotiation</a:t>
            </a:r>
            <a:endParaRPr lang="en-US" altLang="zh-CN" sz="2000" dirty="0"/>
          </a:p>
        </p:txBody>
      </p:sp>
      <p:sp>
        <p:nvSpPr>
          <p:cNvPr id="10" name="QB_6_AS.18_1#4f3d7f1a0?vja=1&amp;pid=e589acc9a&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句意为：乘客们在与航空公司经理就服务问题进行协商。in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negotiation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sb为固定搭配，意为“与某人协商/谈判”。故填negotiation。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245_1#dcb04a5f3?vja=1&amp;pid=39fc2b590&amp;color=0,0,0&amp;vtp=1">
            <a:extLst>
              <a:ext uri="{FF2B5EF4-FFF2-40B4-BE49-F238E27FC236}">
                <a16:creationId xmlns:a16="http://schemas.microsoft.com/office/drawing/2014/main" id="{5AE84267-F33A-0ACA-FF27-288053192AAC}"/>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本文是一篇说明文。文章介绍了一项关于冲突解决的研究，指出及时解决冲突能减轻压力，促进情绪调节，从而带来健康益处，并提出了解决冲突的最佳做法。</a:t>
            </a:r>
            <a:endParaRPr lang="en-US" altLang="zh-CN" sz="2000" dirty="0"/>
          </a:p>
        </p:txBody>
      </p:sp>
    </p:spTree>
    <p:extLst>
      <p:ext uri="{BB962C8B-B14F-4D97-AF65-F5344CB8AC3E}">
        <p14:creationId xmlns:p14="http://schemas.microsoft.com/office/powerpoint/2010/main" val="770823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7_BD.246_1#36d3bfde9?vja=1&amp;pid=dcb04a5f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47_1#36d3bfde9.bracket?vja=1&amp;pid=dcb04a5f3&amp;color=0,0,0&amp;vpa=100&amp;vtp=1"/>
          <p:cNvSpPr/>
          <p:nvPr/>
        </p:nvSpPr>
        <p:spPr>
          <a:xfrm>
            <a:off x="1003649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46_2#36d3bfde9.choices?vja=1&amp;pid=dcb04a5f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endParaRPr lang="en-US" altLang="zh-CN" sz="2000" dirty="0"/>
          </a:p>
        </p:txBody>
      </p:sp>
      <p:sp>
        <p:nvSpPr>
          <p:cNvPr id="5" name="QC_7_AS.248_1#36d3bfde9?vja=1&amp;pid=dcb04a5f3&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resolved,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disappear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altogether”和Because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health可知，解决冲突能够减少甚至消除相关压力，而压力对整体健康影响很大，因此及时解决冲突对人们的健康有益。故选A项。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7_BD.249_1#acfeb11fd?vja=1&amp;pid=dcb04a5f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conclusions?(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0_1#acfeb11fd.bracket?vja=1&amp;pid=dcb04a5f3&amp;color=0,0,0&amp;vpa=101&amp;vtp=1"/>
          <p:cNvSpPr/>
          <p:nvPr/>
        </p:nvSpPr>
        <p:spPr>
          <a:xfrm>
            <a:off x="64881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49_2#acfeb11fd.choices?vja=1&amp;pid=dcb04a5f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surveys.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consulting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endParaRPr lang="en-US" altLang="zh-CN" sz="2000" dirty="0"/>
          </a:p>
        </p:txBody>
      </p:sp>
      <p:sp>
        <p:nvSpPr>
          <p:cNvPr id="5" name="QC_7_AS.251_1#acfeb11fd?vja=1&amp;pid=dcb04a5f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Dakota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Witzel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Robert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Stawski</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self-reported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participants”可知，研究者是利用大量调查数据进行对比分析，从而得出结论的。故选B项。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7_BD.252_1#562241727?vja=1&amp;pid=dcb04a5f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resolution?(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3_1#562241727.bracket?vja=1&amp;pid=dcb04a5f3&amp;color=0,0,0&amp;vpa=102&amp;vtp=1"/>
          <p:cNvSpPr/>
          <p:nvPr/>
        </p:nvSpPr>
        <p:spPr>
          <a:xfrm>
            <a:off x="80915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52_2#562241727.choices?vja=1&amp;pid=dcb04a5f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endParaRPr lang="en-US" altLang="zh-CN" sz="2000" dirty="0"/>
          </a:p>
        </p:txBody>
      </p:sp>
      <p:sp>
        <p:nvSpPr>
          <p:cNvPr id="5" name="QC_7_AS.254_1#562241727?vja=1&amp;pid=dcb04a5f3&amp;color=0,0,0&amp;vtp=1"/>
          <p:cNvSpPr/>
          <p:nvPr/>
        </p:nvSpPr>
        <p:spPr>
          <a:xfrm>
            <a:off x="722376" y="28398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resolved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occurred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negative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prolonged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negative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gument.”可知，在冲突发生当天解决冲突的人负面情绪较少，积极情绪的下降幅度小，且在冲突发生的第二天没有持续的负面情绪。这表明这部分人群的积极情绪在经历冲突后能很快恢复，受到的冲击小，所以他们的积极情绪状态通常是稳定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7_BD.255_1#d2c3623f5?vja=1&amp;pid=dcb04a5f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6_1#d2c3623f5.bracket?vja=1&amp;pid=dcb04a5f3&amp;color=0,0,0&amp;vpa=103&amp;vtp=1"/>
          <p:cNvSpPr/>
          <p:nvPr/>
        </p:nvSpPr>
        <p:spPr>
          <a:xfrm>
            <a:off x="82312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55_2#d2c3623f5.choices?vja=1&amp;pid=dcb04a5f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cautiously.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dialogues.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endParaRPr lang="en-US" altLang="zh-CN" sz="2000" dirty="0"/>
          </a:p>
        </p:txBody>
      </p:sp>
      <p:sp>
        <p:nvSpPr>
          <p:cNvPr id="5" name="QC_7_AS.257_1#d2c3623f5?vja=1&amp;pid=dcb04a5f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clarifying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openly.”并结合选项可知，进行以解决方案为重点的对话是解决冲突的最佳方式。故选C项。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6_BD.258_1#0fd0cfef0?vja=1&amp;pid=39fc2b590&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[广东广州2025模拟]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unfulfilled,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first-tier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acquaintances.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annoyance,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unbearable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58_1#0fd0cfef0?vja=1&amp;pid=39fc2b590&amp;color=0,0,0&amp;vtp=1&amp;bt=1">
            <a:extLst>
              <a:ext uri="{FF2B5EF4-FFF2-40B4-BE49-F238E27FC236}">
                <a16:creationId xmlns:a16="http://schemas.microsoft.com/office/drawing/2014/main" id="{CF6DBF73-6D42-FC7C-3E9D-AA249A1D3AA2}"/>
              </a:ext>
            </a:extLst>
          </p:cNvPr>
          <p:cNvSpPr/>
          <p:nvPr/>
        </p:nvSpPr>
        <p:spPr>
          <a:xfrm>
            <a:off x="722376" y="900000"/>
            <a:ext cx="10753344" cy="3776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Medium</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genuine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u="sng" dirty="0">
                <a:solidFill>
                  <a:srgbClr val="000000"/>
                </a:solidFill>
                <a:latin typeface="Times New Roman" pitchFamily="34" charset="0"/>
                <a:ea typeface="微软雅黑" pitchFamily="34" charset="-122"/>
                <a:cs typeface="Times New Roman" pitchFamily="34" charset="-120"/>
              </a:rPr>
              <a:t>asymmetric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p:txBody>
      </p:sp>
      <p:sp>
        <p:nvSpPr>
          <p:cNvPr id="3" name="QM_6_EX.259_1#0fd0cfef0?vja=1&amp;pid=39fc2b590&amp;color=0,0,0&amp;vtp=1">
            <a:extLst>
              <a:ext uri="{FF2B5EF4-FFF2-40B4-BE49-F238E27FC236}">
                <a16:creationId xmlns:a16="http://schemas.microsoft.com/office/drawing/2014/main" id="{F7C35ABC-95C4-F1FC-2D80-FEF17D689C56}"/>
              </a:ext>
            </a:extLst>
          </p:cNvPr>
          <p:cNvSpPr/>
          <p:nvPr/>
        </p:nvSpPr>
        <p:spPr>
          <a:xfrm>
            <a:off x="722376" y="4719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本文是一篇说明文。作者通过其朋友的案例引出“中等朋友”的概念，指出中等朋友带来压力的原因在于界限模糊和“期望不对等”，从而揭示友谊中的潜在问题。</a:t>
            </a:r>
            <a:endParaRPr lang="en-US" altLang="zh-CN" sz="2000" dirty="0"/>
          </a:p>
        </p:txBody>
      </p:sp>
    </p:spTree>
    <p:extLst>
      <p:ext uri="{BB962C8B-B14F-4D97-AF65-F5344CB8AC3E}">
        <p14:creationId xmlns:p14="http://schemas.microsoft.com/office/powerpoint/2010/main" val="3939798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BD.260_1#9ebb96f28?vja=1&amp;pid=0fd0cfef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1_1#9ebb96f28.bracket?vja=1&amp;pid=0fd0cfef0&amp;color=0,0,0&amp;vpa=104&amp;vtp=1"/>
          <p:cNvSpPr/>
          <p:nvPr/>
        </p:nvSpPr>
        <p:spPr>
          <a:xfrm>
            <a:off x="623919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0_2#9ebb96f28.choices?vja=1&amp;pid=0fd0cfef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categorising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endParaRPr lang="en-US" altLang="zh-CN" sz="2000" dirty="0"/>
          </a:p>
        </p:txBody>
      </p:sp>
      <p:sp>
        <p:nvSpPr>
          <p:cNvPr id="5" name="QC_7_AS.262_1#9ebb96f28?vja=1&amp;pid=0fd0cfef0&amp;color=0,0,0&amp;vtp=1"/>
          <p:cNvSpPr/>
          <p:nvPr/>
        </p:nvSpPr>
        <p:spPr>
          <a:xfrm>
            <a:off x="722376" y="2839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内容可知，作者提到R.因对自己的社交生活感到不满意而列出朋友清单，发现虽有少数挚友和大量泛泛之交，但给自己带来最多负担的是那些处于中间等级的朋友，即“中等朋友”，由此引出下文对这类朋友带来压力的原因和友谊中存在的问题的介绍。由此可推知，作者提及R.的朋友清单是为了通过具体案例引出“中等朋友”这一概念，并向读者展示友谊中可能存在的问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7_BD.263_1#3eeebdddc?vja=1&amp;pid=0fd0cfef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4_1#3eeebdddc.bracket?vja=1&amp;pid=0fd0cfef0&amp;color=0,0,0&amp;vpa=105&amp;vtp=1"/>
          <p:cNvSpPr/>
          <p:nvPr/>
        </p:nvSpPr>
        <p:spPr>
          <a:xfrm>
            <a:off x="79756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63_2#3eeebdddc.choices?vja=1&amp;pid=0fd0cfef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endParaRPr lang="en-US" altLang="zh-CN" sz="2000" dirty="0"/>
          </a:p>
        </p:txBody>
      </p:sp>
      <p:sp>
        <p:nvSpPr>
          <p:cNvPr id="5" name="QC_7_AS.265_1#3eeebdddc?vja=1&amp;pid=0fd0cfef0&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annoyance,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guilt.But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unbearable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可知，当R.的“中等朋友”向他寻求帮助时，他一开始的反应是烦恼，紧接着感到内疚，但考虑到他们的友谊状况，这位朋友的要求与他们的关系不对等，他觉得这位朋友施压的方式让他难以承受。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7_BD.266_1#8e865e100?vja=1&amp;pid=0fd0cfef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“asymmetric”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7_1#8e865e100.bracket?vja=1&amp;pid=0fd0cfef0&amp;color=0,0,0&amp;vpa=106&amp;vtp=1"/>
          <p:cNvSpPr/>
          <p:nvPr/>
        </p:nvSpPr>
        <p:spPr>
          <a:xfrm>
            <a:off x="93171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66_2#8e865e100.choices?vja=1&amp;pid=0fd0cfef0&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900729" algn="l"/>
                <a:tab pos="5674457" algn="l"/>
                <a:tab pos="82957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Unrealistic.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Annoying.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Unequal.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.Invisible.</a:t>
            </a:r>
            <a:endParaRPr lang="en-US" altLang="zh-CN" sz="2000" dirty="0"/>
          </a:p>
        </p:txBody>
      </p:sp>
      <p:sp>
        <p:nvSpPr>
          <p:cNvPr id="5" name="QC_7_AS.268_1#8e865e100?vja=1&amp;pid=0fd0cfef0&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词义猜测题。根据画线词后的“You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you.”可知，你对自己的“中等朋友”的喜欢程度可能低于或高于对方对你的喜欢程度。因此，“asymmetric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expectation”指双方喜欢的程度不一样，即期待不对等，故画线词意为“不对等的”，与C项意思相近，故选C项。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0b4da064b?vja=1&amp;pid=e589acc9a&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packed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endParaRPr lang="en-US" altLang="zh-CN" sz="2000" dirty="0"/>
          </a:p>
        </p:txBody>
      </p:sp>
      <p:sp>
        <p:nvSpPr>
          <p:cNvPr id="3" name="QB_6_AN.20_1#0b4da064b.blank?vja=1&amp;pid=e589acc9a&amp;color=0,0,0&amp;vpa=7&amp;vtp=1"/>
          <p:cNvSpPr/>
          <p:nvPr/>
        </p:nvSpPr>
        <p:spPr>
          <a:xfrm>
            <a:off x="3238183" y="858013"/>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4" name="QB_6_AS.21_1#0b4da064b?vja=1&amp;pid=e589acc9a&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句意为：这部电影充满了精彩的动作场面，问题和危险接连出现。be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为固定搭配，意为“充满了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”。故填with。</a:t>
            </a:r>
            <a:endParaRPr lang="en-US" altLang="zh-CN" sz="2200" dirty="0"/>
          </a:p>
        </p:txBody>
      </p:sp>
      <p:sp>
        <p:nvSpPr>
          <p:cNvPr id="5" name="QB_6_BD.22_1#75fe4a520?vja=1&amp;pid=e589acc9a&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8.Hearing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voted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relief.</a:t>
            </a:r>
            <a:endParaRPr lang="en-US" altLang="zh-CN" sz="2000" dirty="0"/>
          </a:p>
        </p:txBody>
      </p:sp>
      <p:sp>
        <p:nvSpPr>
          <p:cNvPr id="6" name="QB_6_AN.23_1#75fe4a520.blank?vja=1&amp;pid=e589acc9a&amp;color=0,0,0&amp;vpa=8&amp;vtp=1"/>
          <p:cNvSpPr/>
          <p:nvPr/>
        </p:nvSpPr>
        <p:spPr>
          <a:xfrm>
            <a:off x="5564251" y="24532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7" name="QB_6_AS.24_1#75fe4a520?vja=1&amp;pid=e589acc9a&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句意为：听到大多数成员投票赞成她，她笑着松了口气。根据语境可知，此处表示“投票赞成”，应为固定短语vote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endParaRPr lang="en-US" altLang="zh-CN" sz="2200" dirty="0"/>
          </a:p>
        </p:txBody>
      </p:sp>
      <p:sp>
        <p:nvSpPr>
          <p:cNvPr id="8" name="QB_6_BD.25_1#e57e41727?vja=1&amp;pid=e589acc9a&amp;color=0,0,0&amp;vtp=1"/>
          <p:cNvSpPr/>
          <p:nvPr/>
        </p:nvSpPr>
        <p:spPr>
          <a:xfrm>
            <a:off x="722376" y="37161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arrested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illegal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immigration.</a:t>
            </a:r>
            <a:endParaRPr lang="en-US" altLang="zh-CN" sz="2000" dirty="0"/>
          </a:p>
        </p:txBody>
      </p:sp>
      <p:sp>
        <p:nvSpPr>
          <p:cNvPr id="9" name="QB_6_AN.26_1#e57e41727.blank?vja=1&amp;pid=e589acc9a&amp;color=0,0,0&amp;vpa=9&amp;vtp=1"/>
          <p:cNvSpPr/>
          <p:nvPr/>
        </p:nvSpPr>
        <p:spPr>
          <a:xfrm>
            <a:off x="10235248" y="36780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B_6_AS.27_1#e57e41727?vja=1&amp;pid=e589acc9a&amp;color=0,0,0&amp;vtp=1"/>
          <p:cNvSpPr/>
          <p:nvPr/>
        </p:nvSpPr>
        <p:spPr>
          <a:xfrm>
            <a:off x="722376" y="45256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句意为：他们没有得到越过边境的许可。因此，他们因非法移民而被捕。arrest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sth为固定搭配，意为“因某事/物而逮捕某人”，此处为其被动结构。故填for。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269_1#256c2f82e?vja=1&amp;pid=0fd0cfef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0_1#256c2f82e.bracket?vja=1&amp;pid=0fd0cfef0&amp;color=0,0,0&amp;vpa=107&amp;vtp=1"/>
          <p:cNvSpPr/>
          <p:nvPr/>
        </p:nvSpPr>
        <p:spPr>
          <a:xfrm>
            <a:off x="65405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9_2#256c2f82e.choices?vja=1&amp;pid=0fd0cfef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5" name="QC_7_AS.271_1#256c2f82e?vja=1&amp;pid=0fd0cfef0&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clarifying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lines”以及最后一段中的“The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absence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‘asymmetric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expectation’”可知，“中等朋友”之间的主要问题是存在不明确的界限，没有向对方甚至自己明确这些界限，导致双方的期待不对等。故选D项。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M_6_BD.272_1#609a8625f?vja=1&amp;pid=7aff2046a&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[河南洛阳2024高二期末]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blind.</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grown-ups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wheelchair.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Vietnamese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Saturday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（鼓起勇气）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squeaked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（嘎吱作响）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open.“Mai!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elbow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（肘部）.</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2_1#609a8625f?vja=1&amp;pid=7aff2046a&amp;color=0,0,0&amp;vtp=1&amp;bt=1">
            <a:extLst>
              <a:ext uri="{FF2B5EF4-FFF2-40B4-BE49-F238E27FC236}">
                <a16:creationId xmlns:a16="http://schemas.microsoft.com/office/drawing/2014/main" id="{A37A4375-96ED-E831-F777-7AEC7E4CE5D2}"/>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Vietnamese,”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head.</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Chó—swung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endParaRPr lang="en-US" altLang="zh-CN" sz="2000" dirty="0"/>
          </a:p>
        </p:txBody>
      </p:sp>
      <p:sp>
        <p:nvSpPr>
          <p:cNvPr id="3" name="QM_6_EX.273_1#609a8625f?vja=1&amp;pid=7aff2046a&amp;color=0,0,0&amp;vtp=1">
            <a:extLst>
              <a:ext uri="{FF2B5EF4-FFF2-40B4-BE49-F238E27FC236}">
                <a16:creationId xmlns:a16="http://schemas.microsoft.com/office/drawing/2014/main" id="{DECDEA7A-A38B-26F0-BAA8-7DA8D56D26A1}"/>
              </a:ext>
            </a:extLst>
          </p:cNvPr>
          <p:cNvSpPr/>
          <p:nvPr/>
        </p:nvSpPr>
        <p:spPr>
          <a:xfrm>
            <a:off x="722376" y="3957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本文是一篇记叙文。文章主要讲述了作者每天早上都会和导盲犬丘一起散步，但是邻居格罗尔先生总是无视作者的问候，导致作者以为他不喜欢残障人士或者外来人，之后两人消除误会并建立友谊的故事。</a:t>
            </a:r>
            <a:endParaRPr lang="en-US" altLang="zh-CN" sz="2000" dirty="0"/>
          </a:p>
        </p:txBody>
      </p:sp>
    </p:spTree>
    <p:extLst>
      <p:ext uri="{BB962C8B-B14F-4D97-AF65-F5344CB8AC3E}">
        <p14:creationId xmlns:p14="http://schemas.microsoft.com/office/powerpoint/2010/main" val="39905161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7_BD.274_1#6a7ed0c63.choices?vja=1&amp;pid=609a8625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.enquire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B.greet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C.bother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.perceive</a:t>
            </a:r>
            <a:endParaRPr lang="en-US" altLang="zh-CN" sz="2000" dirty="0"/>
          </a:p>
        </p:txBody>
      </p:sp>
      <p:sp>
        <p:nvSpPr>
          <p:cNvPr id="3" name="QC_7_AN.275_1#6a7ed0c63.bracket?vja=1&amp;pid=609a8625f&amp;color=0,0,0&amp;vpa=108&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276_1#6a7ed0c63?vja=1&amp;pid=609a8625f&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根据上文的“Hello,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Groll”可知，作者是在向格罗尔打招呼。greet意为“和</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打招呼”，故选B项。enquire意为“询问”；bother意为“打扰”；perceive意为“注意到”。</a:t>
            </a:r>
            <a:endParaRPr lang="en-US" altLang="zh-CN" sz="2200" dirty="0"/>
          </a:p>
        </p:txBody>
      </p:sp>
      <p:sp>
        <p:nvSpPr>
          <p:cNvPr id="5" name="QC_7_BD.277_1#aa46b8c60.choices?vja=1&amp;pid=609a8625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.tolerate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B.criticise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C.punish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.ignore</a:t>
            </a:r>
            <a:endParaRPr lang="en-US" altLang="zh-CN" sz="2000" dirty="0"/>
          </a:p>
        </p:txBody>
      </p:sp>
      <p:sp>
        <p:nvSpPr>
          <p:cNvPr id="6" name="QC_7_AN.278_1#aa46b8c60.bracket?vja=1&amp;pid=609a8625f&amp;color=0,0,0&amp;vpa=109&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279_1#aa46b8c60?vja=1&amp;pid=609a8625f&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me可知，作者向格罗尔先生打招呼，但他从不理会作者。ignore意为“对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不予理会”，故选D项。tolerate意为“容忍”；criticise意为“批评”；punish意为“惩罚”。</a:t>
            </a:r>
            <a:endParaRPr lang="en-US" altLang="zh-CN" sz="2200" dirty="0"/>
          </a:p>
        </p:txBody>
      </p:sp>
      <p:sp>
        <p:nvSpPr>
          <p:cNvPr id="8" name="QC_7_BD.280_1#b22823a1c.choices?vja=1&amp;pid=609a8625f&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.Disabilities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B.Challenges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C.Patients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p:txBody>
      </p:sp>
      <p:sp>
        <p:nvSpPr>
          <p:cNvPr id="9" name="QC_7_AN.281_1#b22823a1c.bracket?vja=1&amp;pid=609a8625f&amp;color=0,0,0&amp;vpa=110&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282_1#b22823a1c?vja=1&amp;pid=609a8625f&amp;color=0,0,0&amp;vtp=1"/>
          <p:cNvSpPr/>
          <p:nvPr/>
        </p:nvSpPr>
        <p:spPr>
          <a:xfrm>
            <a:off x="722376" y="4119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blind可知，作者是盲人，认为身体的缺陷有时会吓到别人。故选A项。</a:t>
            </a:r>
            <a:endParaRPr lang="en-US" altLang="zh-CN" sz="2200" dirty="0"/>
          </a:p>
        </p:txBody>
      </p:sp>
      <p:sp>
        <p:nvSpPr>
          <p:cNvPr id="11" name="QC_7_BD.283_1#bea65979b.choices?vja=1&amp;pid=609a8625f&amp;color=0,0,0&amp;vtp=1"/>
          <p:cNvSpPr/>
          <p:nvPr/>
        </p:nvSpPr>
        <p:spPr>
          <a:xfrm>
            <a:off x="722376" y="45085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B.found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C.recalled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.imagined</a:t>
            </a:r>
            <a:endParaRPr lang="en-US" altLang="zh-CN" sz="2000" dirty="0"/>
          </a:p>
        </p:txBody>
      </p:sp>
      <p:sp>
        <p:nvSpPr>
          <p:cNvPr id="12" name="QC_7_AN.284_1#bea65979b.bracket?vja=1&amp;pid=609a8625f&amp;color=0,0,0&amp;vpa=111&amp;vtp=1"/>
          <p:cNvSpPr/>
          <p:nvPr/>
        </p:nvSpPr>
        <p:spPr>
          <a:xfrm>
            <a:off x="1176401" y="45085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7_AS.285_1#bea65979b?vja=1&amp;pid=609a8625f&amp;color=0,0,0&amp;vtp=1"/>
          <p:cNvSpPr/>
          <p:nvPr/>
        </p:nvSpPr>
        <p:spPr>
          <a:xfrm>
            <a:off x="722376" y="49353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根据语境和下文的hearing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Jimmy可知，作者想起了格罗尔先生曾和坐在轮椅上的吉米一起玩。recall意为“回想起”，故选C项。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7_BD.286_1#f57eaa93d.choices?vja=1&amp;pid=609a8625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.neighbours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B.adults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C.students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.locals</a:t>
            </a:r>
            <a:endParaRPr lang="en-US" altLang="zh-CN" sz="2000" dirty="0"/>
          </a:p>
        </p:txBody>
      </p:sp>
      <p:sp>
        <p:nvSpPr>
          <p:cNvPr id="3" name="QC_7_AN.287_1#f57eaa93d.bracket?vja=1&amp;pid=609a8625f&amp;color=0,0,0&amp;vpa=112&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288_1#f57eaa93d?vja=1&amp;pid=609a8625f&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根据上文作者每天早上散步时都会向格罗尔先生打招呼并结合选项可知，作者和格罗尔先生是邻居。故选A项。</a:t>
            </a:r>
            <a:endParaRPr lang="en-US" altLang="zh-CN" sz="2200" dirty="0"/>
          </a:p>
        </p:txBody>
      </p:sp>
      <p:sp>
        <p:nvSpPr>
          <p:cNvPr id="5" name="QC_7_BD.289_1#393ac85ba.choices?vja=1&amp;pid=609a8625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.changed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B.brightened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C.investigated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.created</a:t>
            </a:r>
            <a:endParaRPr lang="en-US" altLang="zh-CN" sz="2000" dirty="0"/>
          </a:p>
        </p:txBody>
      </p:sp>
      <p:sp>
        <p:nvSpPr>
          <p:cNvPr id="6" name="QC_7_AN.290_1#393ac85ba.bracket?vja=1&amp;pid=609a8625f&amp;color=0,0,0&amp;vpa=113&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291_1#393ac85ba?vja=1&amp;pid=609a8625f&amp;color=0,0,0&amp;vtp=1"/>
          <p:cNvSpPr/>
          <p:nvPr/>
        </p:nvSpPr>
        <p:spPr>
          <a:xfrm>
            <a:off x="722376" y="2547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及下文内容可知，作者忽然想到可能是自己的狗造成了格罗尔先生和自己的误会，所以作者决定鼓起勇气去问格罗尔先生，即这一想法启发了作者，让作者有可能破解格罗尔先生为何总不理会自己的谜团。brighten意为“有希望，（使）增添乐趣”。故选B项。</a:t>
            </a:r>
            <a:endParaRPr lang="en-US" altLang="zh-CN" sz="2200" dirty="0"/>
          </a:p>
        </p:txBody>
      </p:sp>
      <p:sp>
        <p:nvSpPr>
          <p:cNvPr id="8" name="QC_7_BD.292_1#0c8f7fd0e.choices?vja=1&amp;pid=609a8625f&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.fighted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B.pushed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C.lost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.felt</a:t>
            </a:r>
            <a:endParaRPr lang="en-US" altLang="zh-CN" sz="2000" dirty="0"/>
          </a:p>
        </p:txBody>
      </p:sp>
      <p:sp>
        <p:nvSpPr>
          <p:cNvPr id="9" name="QC_7_AN.293_1#0c8f7fd0e.bracket?vja=1&amp;pid=609a8625f&amp;color=0,0,0&amp;vpa=114&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294_1#0c8f7fd0e?vja=1&amp;pid=609a8625f&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blind、I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post和下文中的my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fence可知，作者是个盲人，没有了导盲犬，应是沿着栅栏摸索前行。故选D项。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7_BD.295_1#3882b9e21.choices?vja=1&amp;pid=609a8625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.brave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C.quiet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.careful</a:t>
            </a:r>
            <a:endParaRPr lang="en-US" altLang="zh-CN" sz="2000" dirty="0"/>
          </a:p>
        </p:txBody>
      </p:sp>
      <p:sp>
        <p:nvSpPr>
          <p:cNvPr id="3" name="QC_7_AN.296_1#3882b9e21.bracket?vja=1&amp;pid=609a8625f&amp;color=0,0,0&amp;vpa=115&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297_1#3882b9e21?vja=1&amp;pid=609a8625f&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根据语境和下文的realised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elbow可知，作者没有导盲犬引路，格罗尔先生应是提醒作者要小心。故选D项。</a:t>
            </a:r>
            <a:endParaRPr lang="en-US" altLang="zh-CN" sz="2200" dirty="0"/>
          </a:p>
        </p:txBody>
      </p:sp>
      <p:sp>
        <p:nvSpPr>
          <p:cNvPr id="5" name="QC_7_BD.298_1#761c0d63c.choices?vja=1&amp;pid=609a8625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.steadied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B.raised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C.extended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.beat</a:t>
            </a:r>
            <a:endParaRPr lang="en-US" altLang="zh-CN" sz="2000" dirty="0"/>
          </a:p>
        </p:txBody>
      </p:sp>
      <p:sp>
        <p:nvSpPr>
          <p:cNvPr id="6" name="QC_7_AN.299_1#761c0d63c.bracket?vja=1&amp;pid=609a8625f&amp;color=0,0,0&amp;vpa=116&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00_1#761c0d63c?vja=1&amp;pid=609a8625f&amp;color=0,0,0&amp;vtp=1"/>
          <p:cNvSpPr/>
          <p:nvPr/>
        </p:nvSpPr>
        <p:spPr>
          <a:xfrm>
            <a:off x="722376" y="2547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根据上文语境可知，作者思考再三，似乎明白了格罗尔先生为什么不理自己，于是鼓起勇气决定去问问格罗尔先生。结合空前的I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hand和空后的my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elbow可知，作者在没有导盲犬引路的情况下沿着栅栏摸索前行，格罗尔先生应是担心作者摔倒，扶住了作者。steady意为“使平稳；稳住”,故选A项。raise意为“举起”；extend意为“伸展”。</a:t>
            </a:r>
            <a:endParaRPr lang="en-US" altLang="zh-CN" sz="2200" dirty="0"/>
          </a:p>
        </p:txBody>
      </p:sp>
      <p:sp>
        <p:nvSpPr>
          <p:cNvPr id="8" name="QC_7_BD.301_1#adc5f7c7c.choices?vja=1&amp;pid=609a8625f&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B.insisted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C.sighed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.argued</a:t>
            </a:r>
            <a:endParaRPr lang="en-US" altLang="zh-CN" sz="2000" dirty="0"/>
          </a:p>
        </p:txBody>
      </p:sp>
      <p:sp>
        <p:nvSpPr>
          <p:cNvPr id="9" name="QC_7_AN.302_1#adc5f7c7c.bracket?vja=1&amp;pid=609a8625f&amp;color=0,0,0&amp;vpa=117&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03_1#adc5f7c7c?vja=1&amp;pid=609a8625f&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mystery.It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Vietnamese”和下文中的“It’s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scares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you.”可知，作者叹气，终于知道了格罗尔先生不理他的原因。sigh意为“叹气”，故选C项。complain意为“抱怨”；insist意为“坚持说”。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304_1#1be2c3a96.choices?vja=1&amp;pid=609a8625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.heard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B.expressed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C.kept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.lowered</a:t>
            </a:r>
            <a:endParaRPr lang="en-US" altLang="zh-CN" sz="2000" dirty="0"/>
          </a:p>
        </p:txBody>
      </p:sp>
      <p:sp>
        <p:nvSpPr>
          <p:cNvPr id="3" name="QC_7_AN.305_1#1be2c3a96.bracket?vja=1&amp;pid=609a8625f&amp;color=0,0,0&amp;vpa=118&amp;vtp=1"/>
          <p:cNvSpPr/>
          <p:nvPr/>
        </p:nvSpPr>
        <p:spPr>
          <a:xfrm>
            <a:off x="12940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06_1#1be2c3a96?vja=1&amp;pid=609a8625f&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scares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you.”和下文语境可知，格罗尔先生怕狗，狗就在附近，所以他压低了声音。故选D项。</a:t>
            </a:r>
            <a:endParaRPr lang="en-US" altLang="zh-CN" sz="2200" dirty="0"/>
          </a:p>
        </p:txBody>
      </p:sp>
      <p:sp>
        <p:nvSpPr>
          <p:cNvPr id="5" name="QC_7_BD.307_1#e782addd8.choices?vja=1&amp;pid=609a8625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.friends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B.fellows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C.words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.ideas</a:t>
            </a:r>
            <a:endParaRPr lang="en-US" altLang="zh-CN" sz="2000" dirty="0"/>
          </a:p>
        </p:txBody>
      </p:sp>
      <p:sp>
        <p:nvSpPr>
          <p:cNvPr id="6" name="QC_7_AN.308_1#e782addd8.bracket?vja=1&amp;pid=609a8625f&amp;color=0,0,0&amp;vpa=119&amp;vtp=1"/>
          <p:cNvSpPr/>
          <p:nvPr/>
        </p:nvSpPr>
        <p:spPr>
          <a:xfrm>
            <a:off x="1303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09_1#e782addd8?vja=1&amp;pid=609a8625f&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scares”并结合语境可知，格罗尔先生喜欢作者，但是导盲犬丘吓得他不敢说话，不敢回应作者的问候。故选C项。</a:t>
            </a:r>
            <a:endParaRPr lang="en-US" altLang="zh-CN" sz="2200" dirty="0"/>
          </a:p>
        </p:txBody>
      </p:sp>
      <p:sp>
        <p:nvSpPr>
          <p:cNvPr id="8" name="QC_7_BD.310_1#6d6f6f5c1.choices?vja=1&amp;pid=609a8625f&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.company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B.friendship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C.kindness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.politeness</a:t>
            </a:r>
            <a:endParaRPr lang="en-US" altLang="zh-CN" sz="2000" dirty="0"/>
          </a:p>
        </p:txBody>
      </p:sp>
      <p:sp>
        <p:nvSpPr>
          <p:cNvPr id="9" name="QC_7_AN.311_1#6d6f6f5c1.bracket?vja=1&amp;pid=609a8625f&amp;color=0,0,0&amp;vpa=120&amp;vtp=1"/>
          <p:cNvSpPr/>
          <p:nvPr/>
        </p:nvSpPr>
        <p:spPr>
          <a:xfrm>
            <a:off x="1303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12_1#6d6f6f5c1?vja=1&amp;pid=609a8625f&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friend.”和Our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friendship可知，作者认为友谊更重要。故选B项。politeness意为“礼貌”。</a:t>
            </a:r>
            <a:endParaRPr lang="en-US" altLang="zh-CN" sz="2200" dirty="0"/>
          </a:p>
        </p:txBody>
      </p:sp>
      <p:sp>
        <p:nvSpPr>
          <p:cNvPr id="11" name="QC_7_BD.313_1#f5afa7873.choices?vja=1&amp;pid=609a8625f&amp;color=0,0,0&amp;vtp=1"/>
          <p:cNvSpPr/>
          <p:nvPr/>
        </p:nvSpPr>
        <p:spPr>
          <a:xfrm>
            <a:off x="722376" y="4586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.trust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C.admire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.respect</a:t>
            </a:r>
            <a:endParaRPr lang="en-US" altLang="zh-CN" sz="2000" dirty="0"/>
          </a:p>
        </p:txBody>
      </p:sp>
      <p:sp>
        <p:nvSpPr>
          <p:cNvPr id="12" name="QC_7_AN.314_1#f5afa7873.bracket?vja=1&amp;pid=609a8625f&amp;color=0,0,0&amp;vpa=121&amp;vtp=1"/>
          <p:cNvSpPr/>
          <p:nvPr/>
        </p:nvSpPr>
        <p:spPr>
          <a:xfrm>
            <a:off x="1303401" y="458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7_AS.315_1#f5afa7873?vja=1&amp;pid=609a8625f&amp;color=0,0,0&amp;vtp=1"/>
          <p:cNvSpPr/>
          <p:nvPr/>
        </p:nvSpPr>
        <p:spPr>
          <a:xfrm>
            <a:off x="722376" y="50115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根据上文格罗尔先生害怕导盲犬丘和下文I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Chó’s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head可知，虽然格罗尔先生害怕丘，但在作者的指引下，他选择信任作者并接近丘。trust意为“信任”，故选A项。warn意为“警告”；admire意为“钦佩”。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316_1#599700e04.choices?vja=1&amp;pid=609a8625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.Accurately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B.Hesitantly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C.Aimlessly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.Tearfully</a:t>
            </a:r>
            <a:endParaRPr lang="en-US" altLang="zh-CN" sz="2000" dirty="0"/>
          </a:p>
        </p:txBody>
      </p:sp>
      <p:sp>
        <p:nvSpPr>
          <p:cNvPr id="3" name="QC_7_AN.317_1#599700e04.bracket?vja=1&amp;pid=609a8625f&amp;color=0,0,0&amp;vpa=122&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18_1#599700e04?vja=1&amp;pid=609a8625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根据上文内容可知，格罗尔先生害怕丘，因此在抚摸丘的头时应是犹豫不决，心中带着害怕。hesitantly意为“犹豫地”，故选B项。accurately意为“准确地”；aimlessly意为“漫无目的地”；tearfully意为“哭泣地”。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C_4#900fe5181.fixed?vja=1&amp;pid=78c8b56a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900fe5181.fixed?vja=1&amp;pid=78c8b56a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War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Memories</a:t>
            </a:r>
            <a:endParaRPr lang="en-US" altLang="zh-CN" sz="4400" dirty="0"/>
          </a:p>
        </p:txBody>
      </p:sp>
      <p:pic>
        <p:nvPicPr>
          <p:cNvPr id="4" name="C_4#900fe5181.fixed?vja=1&amp;pid=78c8b56a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00fe5181.fixed?vja=1&amp;pid=78c8b56a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P_6_BD#1a99ae7dc?vja=1&amp;pid=36ce6e990&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government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great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emphasis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（distribute）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food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medicine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victims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flooded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areas.</a:t>
            </a:r>
            <a:endParaRPr lang="en-US" altLang="zh-CN" sz="2000" dirty="0"/>
          </a:p>
        </p:txBody>
      </p:sp>
      <p:sp>
        <p:nvSpPr>
          <p:cNvPr id="4" name="QB_6_AN.320_1#1a99ae7dc.blank?vja=1&amp;pid=36ce6e990&amp;color=0,0,0&amp;vpa=123&amp;vtp=1"/>
          <p:cNvSpPr/>
          <p:nvPr/>
        </p:nvSpPr>
        <p:spPr>
          <a:xfrm>
            <a:off x="5958459" y="1239012"/>
            <a:ext cx="1223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distribution</a:t>
            </a:r>
            <a:endParaRPr lang="en-US" altLang="zh-CN" sz="2000" dirty="0"/>
          </a:p>
        </p:txBody>
      </p:sp>
      <p:sp>
        <p:nvSpPr>
          <p:cNvPr id="5" name="QB_6_AS.321_1#cb4233bde?vja=1&amp;pid=36ce6e990&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句意为：政府高度重视洪灾地区灾民的食物和药品的分发工作。设空处作介词on的宾语，根据设空处前面的定冠词the和空后的介词of可知，设空处应用名词。故填distribution。</a:t>
            </a:r>
            <a:endParaRPr lang="en-US" altLang="zh-CN" sz="2200" dirty="0"/>
          </a:p>
        </p:txBody>
      </p:sp>
      <p:sp>
        <p:nvSpPr>
          <p:cNvPr id="6" name="QB_6_BD.322_1#f9e08dd2b?vja=1&amp;pid=36ce6e990&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valid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endParaRPr lang="en-US" altLang="zh-CN" sz="2000" dirty="0"/>
          </a:p>
        </p:txBody>
      </p:sp>
      <p:sp>
        <p:nvSpPr>
          <p:cNvPr id="7" name="QB_6_AN.323_1#f9e08dd2b.blank?vja=1&amp;pid=36ce6e990&amp;color=0,0,0&amp;vpa=124&amp;vtp=1"/>
          <p:cNvSpPr/>
          <p:nvPr/>
        </p:nvSpPr>
        <p:spPr>
          <a:xfrm>
            <a:off x="7483539" y="2846959"/>
            <a:ext cx="14065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identification</a:t>
            </a:r>
            <a:endParaRPr lang="en-US" altLang="zh-CN" sz="2000" dirty="0"/>
          </a:p>
        </p:txBody>
      </p:sp>
      <p:sp>
        <p:nvSpPr>
          <p:cNvPr id="8" name="QB_6_AS.324_1#f9e08dd2b?vja=1&amp;pid=36ce6e990&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句意为：没有有效的身份证明，任何人不得进入会议大厅。设空处作介词without的宾语，其前有形容词valid修饰，应用名词形式，意为“身份证明”，为不可数名词。故填identification。</a:t>
            </a:r>
            <a:endParaRPr lang="en-US" altLang="zh-CN" sz="2200" dirty="0"/>
          </a:p>
        </p:txBody>
      </p:sp>
      <p:sp>
        <p:nvSpPr>
          <p:cNvPr id="9" name="QB_6_BD.325_1#67bf71dfc?vja=1&amp;pid=36ce6e990&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very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10" name="QB_6_AN.326_1#67bf71dfc.blank?vja=1&amp;pid=36ce6e990&amp;color=0,0,0&amp;vpa=125&amp;vtp=1"/>
          <p:cNvSpPr/>
          <p:nvPr/>
        </p:nvSpPr>
        <p:spPr>
          <a:xfrm>
            <a:off x="3709734" y="4068445"/>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muddy</a:t>
            </a:r>
            <a:endParaRPr lang="en-US" altLang="zh-CN" sz="2000" dirty="0"/>
          </a:p>
        </p:txBody>
      </p:sp>
      <p:sp>
        <p:nvSpPr>
          <p:cNvPr id="11" name="QB_6_AS.327_1#67bf71dfc?vja=1&amp;pid=36ce6e990&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句意为：这条路在雨天变得很泥泞，使人们很难进出。设空处作连系动词becomes的表语，其前有副词very修饰，应用形容词，表示“泥泞的”。故填muddy。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2402fae71?vja=1&amp;pid=e589acc9a&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tolerate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endParaRPr lang="en-US" altLang="zh-CN" sz="2000" dirty="0"/>
          </a:p>
        </p:txBody>
      </p:sp>
      <p:sp>
        <p:nvSpPr>
          <p:cNvPr id="3" name="QB_6_AN.29_1#2402fae71.blank?vja=1&amp;pid=e589acc9a&amp;color=0,0,0&amp;vpa=10&amp;vtp=1"/>
          <p:cNvSpPr/>
          <p:nvPr/>
        </p:nvSpPr>
        <p:spPr>
          <a:xfrm>
            <a:off x="5688267" y="845313"/>
            <a:ext cx="16906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disturbed</a:t>
            </a:r>
            <a:endParaRPr lang="en-US" altLang="zh-CN" sz="2000" dirty="0"/>
          </a:p>
        </p:txBody>
      </p:sp>
      <p:sp>
        <p:nvSpPr>
          <p:cNvPr id="4" name="QB_6_AS.30_1#2402fae71?vja=1&amp;pid=e589acc9a&amp;color=0,0,0&amp;vtp=1"/>
          <p:cNvSpPr/>
          <p:nvPr/>
        </p:nvSpPr>
        <p:spPr>
          <a:xfrm>
            <a:off x="722376" y="17062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句意为：作为一个轻度睡眠者，他无法忍受深夜被任何声音打扰。tolerate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sth意为“容忍做某事”，且disturb和主语he之间为逻辑上的被动关系，设空处须使用动名词的被动式作宾语。故填being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disturbed。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B_6_BD.328_1#944e374a7?vja=1&amp;pid=36ce6e99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4.Camping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（temporary）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socialise.</a:t>
            </a:r>
            <a:endParaRPr lang="en-US" altLang="zh-CN" sz="2000" dirty="0"/>
          </a:p>
        </p:txBody>
      </p:sp>
      <p:sp>
        <p:nvSpPr>
          <p:cNvPr id="3" name="QB_6_AN.329_1#944e374a7.blank?vja=1&amp;pid=36ce6e990&amp;color=0,0,0&amp;vpa=126&amp;vtp=1"/>
          <p:cNvSpPr/>
          <p:nvPr/>
        </p:nvSpPr>
        <p:spPr>
          <a:xfrm>
            <a:off x="5338064" y="845313"/>
            <a:ext cx="1238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temporarily</a:t>
            </a:r>
            <a:endParaRPr lang="en-US" altLang="zh-CN" sz="2000" dirty="0"/>
          </a:p>
        </p:txBody>
      </p:sp>
      <p:sp>
        <p:nvSpPr>
          <p:cNvPr id="4" name="QB_6_AS.330_1#944e374a7?vja=1&amp;pid=36ce6e99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句意为：露营不仅可以让人们短暂逃离城市，享受自然，而且它还变成现代人的一种社交方式。设空处修饰动词escape，应用副词，作状语，意为“短暂地”。故填temporarily。</a:t>
            </a:r>
            <a:endParaRPr lang="en-US" altLang="zh-CN" sz="2200" dirty="0"/>
          </a:p>
        </p:txBody>
      </p:sp>
      <p:sp>
        <p:nvSpPr>
          <p:cNvPr id="5" name="QB_6_BD.331_1#63241086a?vja=1&amp;pid=36ce6e990&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disappointment.</a:t>
            </a:r>
            <a:endParaRPr lang="en-US" altLang="zh-CN" sz="2000" dirty="0"/>
          </a:p>
        </p:txBody>
      </p:sp>
      <p:sp>
        <p:nvSpPr>
          <p:cNvPr id="6" name="QB_6_AN.332_1#63241086a.blank?vja=1&amp;pid=36ce6e990&amp;color=0,0,0&amp;vpa=127&amp;vtp=1"/>
          <p:cNvSpPr/>
          <p:nvPr/>
        </p:nvSpPr>
        <p:spPr>
          <a:xfrm>
            <a:off x="8667242" y="2455545"/>
            <a:ext cx="917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weeping</a:t>
            </a:r>
            <a:endParaRPr lang="en-US" altLang="zh-CN" sz="2000" dirty="0"/>
          </a:p>
        </p:txBody>
      </p:sp>
      <p:sp>
        <p:nvSpPr>
          <p:cNvPr id="7" name="QB_6_AS.333_1#63241086a?vja=1&amp;pid=36ce6e990&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句意为：她一被告知最后的结果，就禁不住流下了失望的眼泪。can’t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sth为固定表达，意为“禁不住做某事”。故填weeping。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B_6_BD.334_1#f396dcb16?vja=1&amp;pid=36ce6e990&amp;color=0,0,0&amp;mp=1&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6.Reunion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p:txBody>
      </p:sp>
      <p:sp>
        <p:nvSpPr>
          <p:cNvPr id="3" name="QB_6_AN.335_1#f396dcb16.blank?vja=1&amp;pid=36ce6e990&amp;color=0,0,0&amp;mp=1&amp;vpa=128&amp;vtp=1"/>
          <p:cNvSpPr/>
          <p:nvPr/>
        </p:nvSpPr>
        <p:spPr>
          <a:xfrm>
            <a:off x="9500807" y="845313"/>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greetings</a:t>
            </a:r>
            <a:endParaRPr lang="en-US" altLang="zh-CN" sz="2000" dirty="0"/>
          </a:p>
        </p:txBody>
      </p:sp>
      <p:sp>
        <p:nvSpPr>
          <p:cNvPr id="4" name="QB_6_AS.336_1#f396dcb16?vja=1&amp;pid=36ce6e990&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团圆饭有助于加深家庭关系，而交换礼物和互相问候增进朋友之间的关系。设空处与gifts并列，共同作介词of的宾语，应用名词形式；greet的名词形式为greeting，表示“问候的话；贺词”时常用复数形式。故填greetings。</a:t>
            </a:r>
            <a:endParaRPr lang="en-US" altLang="zh-CN" sz="2200" dirty="0"/>
          </a:p>
        </p:txBody>
      </p:sp>
      <p:sp>
        <p:nvSpPr>
          <p:cNvPr id="5" name="QB_6_BD.337_1#c4b04bae1?vja=1&amp;pid=36ce6e990&amp;color=0,0,0&amp;vtp=1"/>
          <p:cNvSpPr/>
          <p:nvPr/>
        </p:nvSpPr>
        <p:spPr>
          <a:xfrm>
            <a:off x="722376" y="2887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campsite.</a:t>
            </a:r>
            <a:endParaRPr lang="en-US" altLang="zh-CN" sz="2000" dirty="0"/>
          </a:p>
        </p:txBody>
      </p:sp>
      <p:sp>
        <p:nvSpPr>
          <p:cNvPr id="6" name="QB_6_AN.338_1#c4b04bae1.blank?vja=1&amp;pid=36ce6e990&amp;color=0,0,0&amp;vpa=129&amp;vtp=1"/>
          <p:cNvSpPr/>
          <p:nvPr/>
        </p:nvSpPr>
        <p:spPr>
          <a:xfrm>
            <a:off x="3302572" y="2836545"/>
            <a:ext cx="1593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panicked</a:t>
            </a:r>
            <a:endParaRPr lang="en-US" altLang="zh-CN" sz="2000" dirty="0"/>
          </a:p>
        </p:txBody>
      </p:sp>
      <p:sp>
        <p:nvSpPr>
          <p:cNvPr id="7" name="QB_6_AS.339_1#c4b04bae1?vja=1&amp;pid=36ce6e990&amp;color=0,0,0&amp;vtp=1"/>
          <p:cNvSpPr/>
          <p:nvPr/>
        </p:nvSpPr>
        <p:spPr>
          <a:xfrm>
            <a:off x="722376" y="3700145"/>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句意为：看到躺在野营地上的蛇时，孩子们跑开了，吓得躲进了帐篷。分析句子成分可知，设空处与ran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away并列作谓语，应使用一般过去时。panic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sth意为“使某人仓皇行事”。panic与主语Kids之间为被动关系，应用被动语态，且主语为复数，谓语也应用复数形式。故填were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panicked。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B_6_AS.339_2#c4b04bae1?vja=1&amp;pid=36ce6e990&amp;color=0,0,0&amp;mp=1&amp;vtp=1&amp;bt=1"/>
          <p:cNvSpPr/>
          <p:nvPr/>
        </p:nvSpPr>
        <p:spPr>
          <a:xfrm>
            <a:off x="722376" y="900000"/>
            <a:ext cx="10753344" cy="1113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.&amp;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.（使）惊慌失措</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.恐慌;恐慌局面</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注意：panic的过去式和过去分词都是panicked，现在分词是panicking，这里很容易漏掉“k”。picnic的词形变化与之类似。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B_6_BD.340_1#50359d8d4?vja=1&amp;pid=36ce6e99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3" name="QB_6_AN.341_1#50359d8d4.blank?vja=1&amp;pid=36ce6e990&amp;color=0,0,0&amp;vpa=130&amp;vtp=1"/>
          <p:cNvSpPr/>
          <p:nvPr/>
        </p:nvSpPr>
        <p:spPr>
          <a:xfrm>
            <a:off x="7300024" y="858013"/>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fled</a:t>
            </a:r>
            <a:endParaRPr lang="en-US" altLang="zh-CN" sz="2000" dirty="0"/>
          </a:p>
        </p:txBody>
      </p:sp>
      <p:sp>
        <p:nvSpPr>
          <p:cNvPr id="4" name="QB_6_AS.342_1#50359d8d4?vja=1&amp;pid=36ce6e990&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句意为：令我们非常宽慰的是，到目前为止，汤姆和他的家人都从着火的房子里逃出来了。设空处作谓语，根据时间状语up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now可知，应用现在完成时。当句子主语由together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as、except等词或短语连接时，谓语动词的人称和数与前一名词或代词保持一致。Tom为第三人称单数，谓语也应用第三人称单数形式。故填has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B_6_AS.342_2#50359d8d4?vja=1&amp;pid=36ce6e990&amp;color=0,0,0&amp;mp=1&amp;vtp=1&amp;bt=1"/>
          <p:cNvSpPr/>
          <p:nvPr/>
        </p:nvSpPr>
        <p:spPr>
          <a:xfrm>
            <a:off x="722376" y="900000"/>
            <a:ext cx="10753344" cy="1871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as</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well</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as等词汇连接的主语的主谓一致</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than、with、along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than、but、except、besides、including、in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to等连接两个名词或代词作主语时，谓语动词应与前一名词或代词在人称和数上保持一致。如：The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musician,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ceremony.那位著名的音乐家和他的学生们应邀在开幕式上表演。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B_6_BD.343_1#196e3df4e?vja=1&amp;pid=36ce6e99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lady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sacrificed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bravery.</a:t>
            </a:r>
            <a:endParaRPr lang="en-US" altLang="zh-CN" sz="2000" dirty="0"/>
          </a:p>
        </p:txBody>
      </p:sp>
      <p:sp>
        <p:nvSpPr>
          <p:cNvPr id="3" name="QB_6_AN.344_1#196e3df4e.blank?vja=1&amp;pid=36ce6e990&amp;color=0,0,0&amp;vpa=131&amp;vtp=1"/>
          <p:cNvSpPr/>
          <p:nvPr/>
        </p:nvSpPr>
        <p:spPr>
          <a:xfrm>
            <a:off x="2569591" y="858013"/>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4" name="QB_6_AS.345_1#196e3df4e?vja=1&amp;pid=36ce6e99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句意为：这位老妇人的儿子在战争中牺牲了，她为儿子的英勇感到非常自豪。根据句意并分析句子成分可知，设空处引导非限制性定语从句，先行词为The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lady,指人，设空处在从句中作定语，修饰son。故填whose。</a:t>
            </a:r>
            <a:endParaRPr lang="en-US" altLang="zh-CN" sz="2200" dirty="0"/>
          </a:p>
        </p:txBody>
      </p:sp>
      <p:sp>
        <p:nvSpPr>
          <p:cNvPr id="5" name="QB_6_BD.346_1#c1dfb4b9f?vja=1&amp;pid=36ce6e990&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endParaRPr lang="en-US" altLang="zh-CN" sz="2000" dirty="0"/>
          </a:p>
        </p:txBody>
      </p:sp>
      <p:sp>
        <p:nvSpPr>
          <p:cNvPr id="6" name="QB_6_AN.347_1#c1dfb4b9f.blank?vja=1&amp;pid=36ce6e990&amp;color=0,0,0&amp;vpa=132&amp;vtp=1"/>
          <p:cNvSpPr/>
          <p:nvPr/>
        </p:nvSpPr>
        <p:spPr>
          <a:xfrm>
            <a:off x="7767066" y="246824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6_AS.348_1#c1dfb4b9f?vja=1&amp;pid=36ce6e990&amp;color=0,0,0&amp;vtp=1"/>
          <p:cNvSpPr/>
          <p:nvPr/>
        </p:nvSpPr>
        <p:spPr>
          <a:xfrm>
            <a:off x="722376" y="3319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句意为：偏僻村庄的（人们的）生活条件不像三十年前那么差了。此处as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as引导比较状语从句，第一个as在否定句中也可以用so，第二个as为从属连词。故填as。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P_6_BD#7c57e610f?vja=1&amp;pid=9ae3bd894&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1.看！志愿者教师们正在给所有的孩子分发小礼物。（distribute）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Look!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volunteer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teachers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small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gifts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kids.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2.我真的受够了这个无聊的演讲！我们开始进行下一个项目吧。（feed）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 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boring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speech!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down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next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item.</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3.我忽然想起我们把一些重要的文件落在办公室了。（happen）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___ ____ 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left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important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files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behind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office.</a:t>
            </a:r>
            <a:endParaRPr lang="en-US" altLang="zh-CN" sz="2000" dirty="0"/>
          </a:p>
        </p:txBody>
      </p:sp>
      <p:sp>
        <p:nvSpPr>
          <p:cNvPr id="4" name="QB_6_AN.350_1#7c57e610f.blank?vja=1&amp;pid=9ae3bd894&amp;color=0,0,0&amp;vpa=133&amp;vtp=1"/>
          <p:cNvSpPr/>
          <p:nvPr/>
        </p:nvSpPr>
        <p:spPr>
          <a:xfrm>
            <a:off x="4081526"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5" name="QB_6_AN.351_1#7c57e610f.blank?vja=1&amp;pid=9ae3bd894&amp;color=0,0,0&amp;vpa=134&amp;vtp=1"/>
          <p:cNvSpPr/>
          <p:nvPr/>
        </p:nvSpPr>
        <p:spPr>
          <a:xfrm>
            <a:off x="4729226" y="1607312"/>
            <a:ext cx="1223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distributing</a:t>
            </a:r>
            <a:endParaRPr lang="en-US" altLang="zh-CN" sz="2000" dirty="0"/>
          </a:p>
        </p:txBody>
      </p:sp>
      <p:sp>
        <p:nvSpPr>
          <p:cNvPr id="6" name="QB_6_AN.352_1#7c57e610f.blank?vja=1&amp;pid=9ae3bd894&amp;color=0,0,0&amp;vpa=135&amp;vtp=1"/>
          <p:cNvSpPr/>
          <p:nvPr/>
        </p:nvSpPr>
        <p:spPr>
          <a:xfrm>
            <a:off x="7491476" y="1607312"/>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among/to</a:t>
            </a:r>
            <a:endParaRPr lang="en-US" altLang="zh-CN" sz="2000" dirty="0"/>
          </a:p>
        </p:txBody>
      </p:sp>
      <p:sp>
        <p:nvSpPr>
          <p:cNvPr id="8" name="QB_6_AN.354_1#7c57e610f.blank?vja=1&amp;pid=9ae3bd894&amp;color=0,0,0&amp;vpa=136&amp;vtp=1"/>
          <p:cNvSpPr/>
          <p:nvPr/>
        </p:nvSpPr>
        <p:spPr>
          <a:xfrm>
            <a:off x="981139" y="2382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a:t>
            </a:r>
            <a:endParaRPr lang="en-US" altLang="zh-CN" sz="2000" dirty="0"/>
          </a:p>
        </p:txBody>
      </p:sp>
      <p:sp>
        <p:nvSpPr>
          <p:cNvPr id="9" name="QB_6_AN.355_1#7c57e610f.blank?vja=1&amp;pid=9ae3bd894&amp;color=0,0,0&amp;vpa=137&amp;vtp=1"/>
          <p:cNvSpPr/>
          <p:nvPr/>
        </p:nvSpPr>
        <p:spPr>
          <a:xfrm>
            <a:off x="1616139" y="2382012"/>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fed</a:t>
            </a:r>
            <a:endParaRPr lang="en-US" altLang="zh-CN" sz="2000" dirty="0"/>
          </a:p>
        </p:txBody>
      </p:sp>
      <p:sp>
        <p:nvSpPr>
          <p:cNvPr id="10" name="QB_6_AN.356_1#7c57e610f.blank?vja=1&amp;pid=9ae3bd894&amp;color=0,0,0&amp;vpa=138&amp;vtp=1"/>
          <p:cNvSpPr/>
          <p:nvPr/>
        </p:nvSpPr>
        <p:spPr>
          <a:xfrm>
            <a:off x="2276539" y="23693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1" name="QB_6_AN.357_1#7c57e610f.blank?vja=1&amp;pid=9ae3bd894&amp;color=0,0,0&amp;vpa=139&amp;vtp=1"/>
          <p:cNvSpPr/>
          <p:nvPr/>
        </p:nvSpPr>
        <p:spPr>
          <a:xfrm>
            <a:off x="2886139" y="2382012"/>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13" name="QB_6_AN.359_1#7c57e610f.blank?vja=1&amp;pid=9ae3bd894&amp;color=0,0,0&amp;vpa=140&amp;vtp=1"/>
          <p:cNvSpPr/>
          <p:nvPr/>
        </p:nvSpPr>
        <p:spPr>
          <a:xfrm>
            <a:off x="1038289" y="3131312"/>
            <a:ext cx="1030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happened</a:t>
            </a:r>
            <a:endParaRPr lang="en-US" altLang="zh-CN" sz="2000" dirty="0"/>
          </a:p>
        </p:txBody>
      </p:sp>
      <p:sp>
        <p:nvSpPr>
          <p:cNvPr id="14" name="QB_6_AN.360_1#7c57e610f.blank?vja=1&amp;pid=9ae3bd894&amp;color=0,0,0&amp;vpa=141&amp;vtp=1"/>
          <p:cNvSpPr/>
          <p:nvPr/>
        </p:nvSpPr>
        <p:spPr>
          <a:xfrm>
            <a:off x="2320989" y="3144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5" name="QB_6_AN.361_1#7c57e610f.blank?vja=1&amp;pid=9ae3bd894&amp;color=0,0,0&amp;vpa=142&amp;vtp=1"/>
          <p:cNvSpPr/>
          <p:nvPr/>
        </p:nvSpPr>
        <p:spPr>
          <a:xfrm>
            <a:off x="2828989" y="3144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
        <p:nvSpPr>
          <p:cNvPr id="16" name="QB_6_AN.362_1#7c57e610f.blank?vja=1&amp;pid=9ae3bd894&amp;color=0,0,0&amp;vpa=143&amp;vtp=1"/>
          <p:cNvSpPr/>
          <p:nvPr/>
        </p:nvSpPr>
        <p:spPr>
          <a:xfrm>
            <a:off x="3489389" y="3144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7" name="QB_6_BD.363_1#dd0ad3d35?sp=1&amp;vja=1&amp;pid=9ae3bd894&amp;color=0,0,0&amp;vtp=1"/>
          <p:cNvSpPr/>
          <p:nvPr/>
        </p:nvSpPr>
        <p:spPr>
          <a:xfrm>
            <a:off x="722376" y="3563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4.近年来，观众们对由真实故事改编的电影越来越感兴趣。（adapt）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films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endParaRPr lang="en-US" altLang="zh-CN" sz="2000" dirty="0"/>
          </a:p>
        </p:txBody>
      </p:sp>
      <p:sp>
        <p:nvSpPr>
          <p:cNvPr id="18" name="QB_6_AN.364_1#dd0ad3d35.blank?vja=1&amp;pid=9ae3bd894&amp;color=0,0,0&amp;vpa=144&amp;vtp=1"/>
          <p:cNvSpPr/>
          <p:nvPr/>
        </p:nvSpPr>
        <p:spPr>
          <a:xfrm>
            <a:off x="9077008" y="3893947"/>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adapted</a:t>
            </a:r>
            <a:endParaRPr lang="en-US" altLang="zh-CN" sz="2000" dirty="0"/>
          </a:p>
        </p:txBody>
      </p:sp>
      <p:sp>
        <p:nvSpPr>
          <p:cNvPr id="19" name="QB_6_AN.365_1#dd0ad3d35.blank?vja=1&amp;pid=9ae3bd894&amp;color=0,0,0&amp;vpa=145&amp;vtp=1"/>
          <p:cNvSpPr/>
          <p:nvPr/>
        </p:nvSpPr>
        <p:spPr>
          <a:xfrm>
            <a:off x="10261473" y="39066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20" name="QB_6_BD.366_1#684155d61?sp=1&amp;vja=1&amp;pid=9ae3bd894&amp;color=0,0,0&amp;vtp=1"/>
          <p:cNvSpPr/>
          <p:nvPr/>
        </p:nvSpPr>
        <p:spPr>
          <a:xfrm>
            <a:off x="722376" y="471614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5.经理看起来非常焦虑，因为有很多问题亟待解决。（with复合结构）</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anxious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problems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21" name="QB_6_AN.367_1#684155d61.blank?vja=1&amp;pid=9ae3bd894&amp;color=0,0,0&amp;vpa=146&amp;vtp=1"/>
          <p:cNvSpPr/>
          <p:nvPr/>
        </p:nvSpPr>
        <p:spPr>
          <a:xfrm>
            <a:off x="4665726" y="5059045"/>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22" name="QB_6_AN.368_1#684155d61.blank?vja=1&amp;pid=9ae3bd894&amp;color=0,0,0&amp;vpa=147&amp;vtp=1"/>
          <p:cNvSpPr/>
          <p:nvPr/>
        </p:nvSpPr>
        <p:spPr>
          <a:xfrm>
            <a:off x="7124764" y="50590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23" name="QB_6_AN.369_1#684155d61.blank?vja=1&amp;pid=9ae3bd894&amp;color=0,0,0&amp;vpa=148&amp;vtp=1"/>
          <p:cNvSpPr/>
          <p:nvPr/>
        </p:nvSpPr>
        <p:spPr>
          <a:xfrm>
            <a:off x="7645464" y="5059045"/>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solve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8" grpId="0" build="p" animBg="1"/>
      <p:bldP spid="19" grpId="0" build="p" animBg="1"/>
      <p:bldP spid="21" grpId="0" build="p" animBg="1"/>
      <p:bldP spid="22" grpId="0" build="p" animBg="1"/>
      <p:bldP spid="2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M_6_BD.370_1#113dbeafd?vja=1&amp;pid=94cba28d9&amp;color=0,0,0&amp;vtp=1&amp;bt=1"/>
          <p:cNvSpPr/>
          <p:nvPr/>
        </p:nvSpPr>
        <p:spPr>
          <a:xfrm>
            <a:off x="722376" y="896112"/>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episodes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Chuc,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Vietnamese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invasion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Chuc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bodies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British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frontier.6.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Christmas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Christmas.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Christmas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
        <p:nvSpPr>
          <p:cNvPr id="3" name="QM_6_AN.371_1#113dbeafd.blank?vja=1&amp;pid=94cba28d9&amp;color=0,0,0&amp;vpa=149&amp;vtp=1"/>
          <p:cNvSpPr/>
          <p:nvPr/>
        </p:nvSpPr>
        <p:spPr>
          <a:xfrm>
            <a:off x="8958644" y="1239012"/>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loss</a:t>
            </a:r>
            <a:endParaRPr lang="en-US" altLang="zh-CN" sz="2000" dirty="0"/>
          </a:p>
        </p:txBody>
      </p:sp>
      <p:sp>
        <p:nvSpPr>
          <p:cNvPr id="4" name="QM_6_AN.372_1#113dbeafd.blank?vja=1&amp;pid=94cba28d9&amp;color=0,0,0&amp;vpa=150&amp;vtp=1"/>
          <p:cNvSpPr/>
          <p:nvPr/>
        </p:nvSpPr>
        <p:spPr>
          <a:xfrm>
            <a:off x="7347458" y="2382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5" name="QM_6_AN.373_1#113dbeafd.blank?vja=1&amp;pid=94cba28d9&amp;color=0,0,0&amp;vpa=151&amp;vtp=1"/>
          <p:cNvSpPr/>
          <p:nvPr/>
        </p:nvSpPr>
        <p:spPr>
          <a:xfrm>
            <a:off x="1614551" y="2750312"/>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Instantly</a:t>
            </a:r>
            <a:endParaRPr lang="en-US" altLang="zh-CN" sz="2000" dirty="0"/>
          </a:p>
        </p:txBody>
      </p:sp>
      <p:sp>
        <p:nvSpPr>
          <p:cNvPr id="6" name="QM_6_AN.374_1#113dbeafd.blank?vja=1&amp;pid=94cba28d9&amp;color=0,0,0&amp;vpa=152&amp;vtp=1"/>
          <p:cNvSpPr/>
          <p:nvPr/>
        </p:nvSpPr>
        <p:spPr>
          <a:xfrm>
            <a:off x="10468610" y="3144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6_AN.375_1#113dbeafd.blank?vja=1&amp;pid=94cba28d9&amp;color=0,0,0&amp;vpa=153&amp;vtp=1"/>
          <p:cNvSpPr/>
          <p:nvPr/>
        </p:nvSpPr>
        <p:spPr>
          <a:xfrm>
            <a:off x="6768846" y="3512312"/>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resulting</a:t>
            </a:r>
            <a:endParaRPr lang="en-US" altLang="zh-CN" sz="2000" dirty="0"/>
          </a:p>
        </p:txBody>
      </p:sp>
      <p:sp>
        <p:nvSpPr>
          <p:cNvPr id="8" name="QM_6_AN.376_1#113dbeafd.blank?vja=1&amp;pid=94cba28d9&amp;color=0,0,0&amp;vpa=154&amp;vtp=1"/>
          <p:cNvSpPr/>
          <p:nvPr/>
        </p:nvSpPr>
        <p:spPr>
          <a:xfrm>
            <a:off x="1768793" y="4287012"/>
            <a:ext cx="368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9" name="QM_6_AN.377_1#113dbeafd.blank?vja=1&amp;pid=94cba28d9&amp;color=0,0,0&amp;vpa=155&amp;vtp=1"/>
          <p:cNvSpPr/>
          <p:nvPr/>
        </p:nvSpPr>
        <p:spPr>
          <a:xfrm>
            <a:off x="8919782" y="4287012"/>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10" name="QM_6_AN.378_1#113dbeafd.blank?vja=1&amp;pid=94cba28d9&amp;color=0,0,0&amp;vpa=156&amp;vtp=1"/>
          <p:cNvSpPr/>
          <p:nvPr/>
        </p:nvSpPr>
        <p:spPr>
          <a:xfrm>
            <a:off x="4241229" y="4668012"/>
            <a:ext cx="914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settle</a:t>
            </a:r>
            <a:endParaRPr lang="en-US" altLang="zh-CN" sz="2000" dirty="0"/>
          </a:p>
        </p:txBody>
      </p:sp>
      <p:sp>
        <p:nvSpPr>
          <p:cNvPr id="11" name="QM_6_AN.379_1#113dbeafd.blank?vja=1&amp;pid=94cba28d9&amp;color=0,0,0&amp;vpa=157&amp;vtp=1"/>
          <p:cNvSpPr/>
          <p:nvPr/>
        </p:nvSpPr>
        <p:spPr>
          <a:xfrm>
            <a:off x="7375589" y="5049012"/>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third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0_1#113dbeafd?vja=1&amp;pid=94cba28d9&amp;color=0,0,0&amp;vtp=1&amp;bt=1">
            <a:extLst>
              <a:ext uri="{FF2B5EF4-FFF2-40B4-BE49-F238E27FC236}">
                <a16:creationId xmlns:a16="http://schemas.microsoft.com/office/drawing/2014/main" id="{B4C6BAE1-7364-C9FA-3DF0-E607975FD087}"/>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No.20,000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ridiculous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ceremony!</a:t>
            </a:r>
            <a:endParaRPr lang="en-US" altLang="zh-CN" sz="2000" dirty="0"/>
          </a:p>
        </p:txBody>
      </p:sp>
      <p:sp>
        <p:nvSpPr>
          <p:cNvPr id="3" name="QM_6_AN.380_1#113dbeafd.blank?vja=1&amp;pid=94cba28d9&amp;color=0,0,0&amp;vpa=158&amp;vtp=1">
            <a:extLst>
              <a:ext uri="{FF2B5EF4-FFF2-40B4-BE49-F238E27FC236}">
                <a16:creationId xmlns:a16="http://schemas.microsoft.com/office/drawing/2014/main" id="{5233B0CB-3C2B-89F8-45FB-40FA3683DB85}"/>
              </a:ext>
            </a:extLst>
          </p:cNvPr>
          <p:cNvSpPr/>
          <p:nvPr/>
        </p:nvSpPr>
        <p:spPr>
          <a:xfrm>
            <a:off x="7026974" y="1230200"/>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Tree>
    <p:extLst>
      <p:ext uri="{BB962C8B-B14F-4D97-AF65-F5344CB8AC3E}">
        <p14:creationId xmlns:p14="http://schemas.microsoft.com/office/powerpoint/2010/main" val="15803710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B_7_BD.381_1#ed2889365?vja=1&amp;pid=113dbeaf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382_1#ed2889365.blank?vja=1&amp;pid=113dbeafd&amp;color=0,0,0&amp;vpa=159&amp;vtp=1"/>
          <p:cNvSpPr/>
          <p:nvPr/>
        </p:nvSpPr>
        <p:spPr>
          <a:xfrm>
            <a:off x="1049401" y="858013"/>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loss</a:t>
            </a:r>
            <a:endParaRPr lang="en-US" altLang="zh-CN" sz="2000" dirty="0"/>
          </a:p>
        </p:txBody>
      </p:sp>
      <p:sp>
        <p:nvSpPr>
          <p:cNvPr id="4" name="QB_7_AS.383_1#ed2889365?vja=1&amp;pid=113dbeafd&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设空处作宾语，结合空前的定冠词the和空后的介词of可知，设空处须填写其名词形式。故填loss。</a:t>
            </a:r>
            <a:endParaRPr lang="en-US" altLang="zh-CN" sz="2200" dirty="0"/>
          </a:p>
        </p:txBody>
      </p:sp>
      <p:sp>
        <p:nvSpPr>
          <p:cNvPr id="5" name="QB_7_BD.384_1#1e76659bf?vja=1&amp;pid=113dbeafd&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385_1#1e76659bf.blank?vja=1&amp;pid=113dbeafd&amp;color=0,0,0&amp;vpa=160&amp;vtp=1"/>
          <p:cNvSpPr/>
          <p:nvPr/>
        </p:nvSpPr>
        <p:spPr>
          <a:xfrm>
            <a:off x="1062101" y="2084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386_1#1e76659bf?vja=1&amp;pid=113dbeafd&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分析句子成分可知，in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____引导定语从句，在从句中作地点状语，表示“在村子里的广场上”，设空处为关系代词，先行词为the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village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square，指物，关系代词应用which。故填which。</a:t>
            </a:r>
            <a:endParaRPr lang="en-US" altLang="zh-CN" sz="2200" dirty="0"/>
          </a:p>
        </p:txBody>
      </p:sp>
      <p:sp>
        <p:nvSpPr>
          <p:cNvPr id="8" name="QB_7_BD.387_1#1f127550b?vja=1&amp;pid=113dbeafd&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388_1#1f127550b.blank?vja=1&amp;pid=113dbeafd&amp;color=0,0,0&amp;vpa=161&amp;vtp=1"/>
          <p:cNvSpPr/>
          <p:nvPr/>
        </p:nvSpPr>
        <p:spPr>
          <a:xfrm>
            <a:off x="1049401" y="3304159"/>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Instantly</a:t>
            </a:r>
            <a:endParaRPr lang="en-US" altLang="zh-CN" sz="2000" dirty="0"/>
          </a:p>
        </p:txBody>
      </p:sp>
      <p:sp>
        <p:nvSpPr>
          <p:cNvPr id="10" name="QB_7_AS.389_1#1f127550b?vja=1&amp;pid=113dbeafd&amp;color=0,0,0&amp;vtp=1"/>
          <p:cNvSpPr/>
          <p:nvPr/>
        </p:nvSpPr>
        <p:spPr>
          <a:xfrm>
            <a:off x="722376" y="3738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此处引导时间状语从句，意为“一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”，应用instantly。故填Instantly。</a:t>
            </a:r>
            <a:endParaRPr lang="en-US" altLang="zh-CN" sz="2200" dirty="0"/>
          </a:p>
        </p:txBody>
      </p:sp>
      <p:sp>
        <p:nvSpPr>
          <p:cNvPr id="11" name="QB_7_BD.390_1#61699ee9c?vja=1&amp;pid=113dbeafd&amp;color=0,0,0&amp;vtp=1"/>
          <p:cNvSpPr/>
          <p:nvPr/>
        </p:nvSpPr>
        <p:spPr>
          <a:xfrm>
            <a:off x="722376" y="4127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391_1#61699ee9c.blank?vja=1&amp;pid=113dbeafd&amp;color=0,0,0&amp;vpa=162&amp;vtp=1"/>
          <p:cNvSpPr/>
          <p:nvPr/>
        </p:nvSpPr>
        <p:spPr>
          <a:xfrm>
            <a:off x="1024001" y="40894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3" name="QB_7_AS.392_1#61699ee9c?vja=1&amp;pid=113dbeafd&amp;color=0,0,0&amp;vtp=1"/>
          <p:cNvSpPr/>
          <p:nvPr/>
        </p:nvSpPr>
        <p:spPr>
          <a:xfrm>
            <a:off x="722376" y="4512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表示“某人身体的某部位受伤”应用定冠词。故填the。</a:t>
            </a:r>
            <a:endParaRPr lang="en-US" altLang="zh-CN" sz="2200" dirty="0"/>
          </a:p>
        </p:txBody>
      </p:sp>
      <p:sp>
        <p:nvSpPr>
          <p:cNvPr id="14" name="QB_7_BD.393_1#417c62378?vja=1&amp;pid=113dbeafd&amp;color=0,0,0&amp;vtp=1"/>
          <p:cNvSpPr/>
          <p:nvPr/>
        </p:nvSpPr>
        <p:spPr>
          <a:xfrm>
            <a:off x="722376" y="49022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5" name="QB_7_AN.394_1#417c62378.blank?vja=1&amp;pid=113dbeafd&amp;color=0,0,0&amp;vpa=163&amp;vtp=1"/>
          <p:cNvSpPr/>
          <p:nvPr/>
        </p:nvSpPr>
        <p:spPr>
          <a:xfrm>
            <a:off x="1049401" y="4851400"/>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resulting</a:t>
            </a:r>
            <a:endParaRPr lang="en-US" altLang="zh-CN" sz="2000" dirty="0"/>
          </a:p>
        </p:txBody>
      </p:sp>
      <p:sp>
        <p:nvSpPr>
          <p:cNvPr id="16" name="QB_7_AS.395_1#417c62378?vja=1&amp;pid=113dbeafd&amp;color=0,0,0&amp;vtp=1"/>
          <p:cNvSpPr/>
          <p:nvPr/>
        </p:nvSpPr>
        <p:spPr>
          <a:xfrm>
            <a:off x="722376" y="5329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分析句子成分可知，设空处作结果状语。result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in意为“导致（某种后果）”，此处应用现在分词表示自然而然的结果。故填resulting。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c6fa9bf83?vja=1&amp;pid=b496a7c01&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O_6_BD.31_1#7f7f83584?sp=1&amp;vja=1&amp;pid=b496a7c01&amp;color=0,0,0&amp;vtp=1"/>
          <p:cNvSpPr/>
          <p:nvPr/>
        </p:nvSpPr>
        <p:spPr>
          <a:xfrm>
            <a:off x="722376" y="1277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1.如果你和最好的朋友发生冲突，你会怎么办？（conflict）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p:txBody>
      </p:sp>
      <p:sp>
        <p:nvSpPr>
          <p:cNvPr id="4" name="QO_6_AN.32_1#7f7f83584?vja=1&amp;pid=b496a7c01&amp;color=0,0,0&amp;vtp=1"/>
          <p:cNvSpPr/>
          <p:nvPr/>
        </p:nvSpPr>
        <p:spPr>
          <a:xfrm>
            <a:off x="722376" y="2034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O_6_BD.33_1#1e6943339?sp=1&amp;vja=1&amp;pid=b496a7c01&amp;color=0,0,0&amp;vtp=1"/>
          <p:cNvSpPr/>
          <p:nvPr/>
        </p:nvSpPr>
        <p:spPr>
          <a:xfrm>
            <a:off x="722376" y="2420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2.经过多轮的小组讨论，我们最终达成了各自作出让步的决定。（resolution;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compromise）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respectively.</a:t>
            </a:r>
            <a:endParaRPr lang="en-US" altLang="zh-CN" sz="2000" dirty="0"/>
          </a:p>
        </p:txBody>
      </p:sp>
      <p:sp>
        <p:nvSpPr>
          <p:cNvPr id="6" name="QO_6_AN.34_1#1e6943339?vja=1&amp;pid=b496a7c01&amp;color=0,0,0&amp;vtp=1"/>
          <p:cNvSpPr/>
          <p:nvPr/>
        </p:nvSpPr>
        <p:spPr>
          <a:xfrm>
            <a:off x="722376" y="3177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resolution或finally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resolution;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compromises</a:t>
            </a:r>
            <a:endParaRPr lang="en-US" altLang="zh-CN" sz="2000" dirty="0"/>
          </a:p>
        </p:txBody>
      </p:sp>
      <p:sp>
        <p:nvSpPr>
          <p:cNvPr id="7" name="QB_6_BD.35_1#4a85e7c14?sp=1&amp;vja=1&amp;pid=b496a7c01&amp;color=0,0,0&amp;vtp=1"/>
          <p:cNvSpPr/>
          <p:nvPr/>
        </p:nvSpPr>
        <p:spPr>
          <a:xfrm>
            <a:off x="722376" y="3563747"/>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3.我坚定地认为容忍你的新室友是明智的。（tolerant）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roommates.</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4.让我苦恼的是，当我外出的时候，没有人可以照看我的宠物狗。（bother）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________ 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attend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5.该环岛是为了缓解高峰时段的交通拥堵而专门修建的。（tailor）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roundabout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release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heavy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traffic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peak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hours.</a:t>
            </a:r>
            <a:endParaRPr lang="en-US" altLang="zh-CN" sz="2000" dirty="0"/>
          </a:p>
        </p:txBody>
      </p:sp>
      <p:sp>
        <p:nvSpPr>
          <p:cNvPr id="8" name="QB_6_AN.36_1#4a85e7c14.blank?vja=1&amp;pid=b496a7c01&amp;color=0,0,0&amp;vpa=11&amp;vtp=1"/>
          <p:cNvSpPr/>
          <p:nvPr/>
        </p:nvSpPr>
        <p:spPr>
          <a:xfrm>
            <a:off x="3978339" y="3906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9" name="QB_6_AN.37_1#4a85e7c14.blank?vja=1&amp;pid=b496a7c01&amp;color=0,0,0&amp;vpa=12&amp;vtp=1"/>
          <p:cNvSpPr/>
          <p:nvPr/>
        </p:nvSpPr>
        <p:spPr>
          <a:xfrm>
            <a:off x="4524439" y="3906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0" name="QB_6_AN.38_1#4a85e7c14.blank?vja=1&amp;pid=b496a7c01&amp;color=0,0,0&amp;vpa=13&amp;vtp=1"/>
          <p:cNvSpPr/>
          <p:nvPr/>
        </p:nvSpPr>
        <p:spPr>
          <a:xfrm>
            <a:off x="5146739" y="3906647"/>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tolerant</a:t>
            </a:r>
            <a:endParaRPr lang="en-US" altLang="zh-CN" sz="2000" dirty="0"/>
          </a:p>
        </p:txBody>
      </p:sp>
      <p:sp>
        <p:nvSpPr>
          <p:cNvPr id="11" name="QB_6_AN.39_1#4a85e7c14.blank?vja=1&amp;pid=b496a7c01&amp;color=0,0,0&amp;vpa=14&amp;vtp=1"/>
          <p:cNvSpPr/>
          <p:nvPr/>
        </p:nvSpPr>
        <p:spPr>
          <a:xfrm>
            <a:off x="6264339" y="3906647"/>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of/towards</a:t>
            </a:r>
            <a:endParaRPr lang="en-US" altLang="zh-CN" sz="2000" dirty="0"/>
          </a:p>
        </p:txBody>
      </p:sp>
      <p:sp>
        <p:nvSpPr>
          <p:cNvPr id="13" name="QB_6_AN.41_1#4a85e7c14.blank?vja=1&amp;pid=b496a7c01&amp;color=0,0,0&amp;vpa=15&amp;vtp=1"/>
          <p:cNvSpPr/>
          <p:nvPr/>
        </p:nvSpPr>
        <p:spPr>
          <a:xfrm>
            <a:off x="782701" y="4668647"/>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4" name="QB_6_AN.42_1#4a85e7c14.blank?vja=1&amp;pid=b496a7c01&amp;color=0,0,0&amp;vpa=16&amp;vtp=1"/>
          <p:cNvSpPr/>
          <p:nvPr/>
        </p:nvSpPr>
        <p:spPr>
          <a:xfrm>
            <a:off x="1316101" y="4668647"/>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bothers</a:t>
            </a:r>
            <a:endParaRPr lang="en-US" altLang="zh-CN" sz="2000" dirty="0"/>
          </a:p>
        </p:txBody>
      </p:sp>
      <p:sp>
        <p:nvSpPr>
          <p:cNvPr id="15" name="QB_6_AN.43_1#4a85e7c14.blank?vja=1&amp;pid=b496a7c01&amp;color=0,0,0&amp;vpa=17&amp;vtp=1"/>
          <p:cNvSpPr/>
          <p:nvPr/>
        </p:nvSpPr>
        <p:spPr>
          <a:xfrm>
            <a:off x="2421001" y="4668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
        <p:nvSpPr>
          <p:cNvPr id="16" name="QB_6_AN.44_1#4a85e7c14.blank?vja=1&amp;pid=b496a7c01&amp;color=0,0,0&amp;vpa=18&amp;vtp=1"/>
          <p:cNvSpPr/>
          <p:nvPr/>
        </p:nvSpPr>
        <p:spPr>
          <a:xfrm>
            <a:off x="3081401" y="4668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8" name="QB_6_AN.46_1#4a85e7c14.blank?vja=1&amp;pid=b496a7c01&amp;color=0,0,0&amp;vpa=19&amp;vtp=1"/>
          <p:cNvSpPr/>
          <p:nvPr/>
        </p:nvSpPr>
        <p:spPr>
          <a:xfrm>
            <a:off x="2587689" y="5430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9" name="QB_6_AN.47_1#4a85e7c14.blank?vja=1&amp;pid=b496a7c01&amp;color=0,0,0&amp;vpa=20&amp;vtp=1"/>
          <p:cNvSpPr/>
          <p:nvPr/>
        </p:nvSpPr>
        <p:spPr>
          <a:xfrm>
            <a:off x="3108389" y="5430647"/>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tailored</a:t>
            </a:r>
            <a:endParaRPr lang="en-US" altLang="zh-CN" sz="2000" dirty="0"/>
          </a:p>
        </p:txBody>
      </p:sp>
      <p:sp>
        <p:nvSpPr>
          <p:cNvPr id="20" name="QB_6_AN.48_1#4a85e7c14.blank?vja=1&amp;pid=b496a7c01&amp;color=0,0,0&amp;vpa=21&amp;vtp=1"/>
          <p:cNvSpPr/>
          <p:nvPr/>
        </p:nvSpPr>
        <p:spPr>
          <a:xfrm>
            <a:off x="4225989" y="543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8" grpId="0" build="p" animBg="1"/>
      <p:bldP spid="19" grpId="0" build="p" animBg="1"/>
      <p:bldP spid="20"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B_7_BD.396_1#45e8bd245?vja=1&amp;pid=113dbeaf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397_1#45e8bd245.blank?vja=1&amp;pid=113dbeafd&amp;color=0,0,0&amp;vpa=164&amp;vtp=1"/>
          <p:cNvSpPr/>
          <p:nvPr/>
        </p:nvSpPr>
        <p:spPr>
          <a:xfrm>
            <a:off x="1024001" y="858013"/>
            <a:ext cx="368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4" name="QB_7_AS.398_1#45e8bd245?vja=1&amp;pid=113dbeaf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表示具体某一天的上午或下午，应使用介词on。故填On。</a:t>
            </a:r>
            <a:endParaRPr lang="en-US" altLang="zh-CN" sz="2200" dirty="0"/>
          </a:p>
        </p:txBody>
      </p:sp>
      <p:sp>
        <p:nvSpPr>
          <p:cNvPr id="5" name="QB_7_BD.399_1#ebb64de2d?vja=1&amp;pid=113dbeaf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00_1#ebb64de2d.blank?vja=1&amp;pid=113dbeafd&amp;color=0,0,0&amp;vpa=165&amp;vtp=1"/>
          <p:cNvSpPr/>
          <p:nvPr/>
        </p:nvSpPr>
        <p:spPr>
          <a:xfrm>
            <a:off x="998601" y="1625600"/>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7" name="QB_7_AS.401_1#ebb64de2d?vja=1&amp;pid=113dbeafd&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此处为“so+</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Times New Roman" pitchFamily="34" charset="0"/>
                <a:ea typeface="微软雅黑" pitchFamily="34" charset="-122"/>
                <a:cs typeface="Times New Roman" pitchFamily="34" charset="-120"/>
              </a:rPr>
              <a:t>adv</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”结构，意为“如此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以至于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”。故填so。</a:t>
            </a:r>
            <a:endParaRPr lang="en-US" altLang="zh-CN" sz="2200" dirty="0"/>
          </a:p>
        </p:txBody>
      </p:sp>
      <p:sp>
        <p:nvSpPr>
          <p:cNvPr id="8" name="QB_7_BD.402_1#e9f0b6174?vja=1&amp;pid=113dbeafd&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403_1#e9f0b6174.blank?vja=1&amp;pid=113dbeafd&amp;color=0,0,0&amp;vpa=166&amp;vtp=1"/>
          <p:cNvSpPr/>
          <p:nvPr/>
        </p:nvSpPr>
        <p:spPr>
          <a:xfrm>
            <a:off x="1011301" y="2400300"/>
            <a:ext cx="914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settle</a:t>
            </a:r>
            <a:endParaRPr lang="en-US" altLang="zh-CN" sz="2000" dirty="0"/>
          </a:p>
        </p:txBody>
      </p:sp>
      <p:sp>
        <p:nvSpPr>
          <p:cNvPr id="10" name="QB_7_AS.404_1#e9f0b6174?vja=1&amp;pid=113dbeafd&amp;color=0,0,0&amp;vtp=1"/>
          <p:cNvSpPr/>
          <p:nvPr/>
        </p:nvSpPr>
        <p:spPr>
          <a:xfrm>
            <a:off x="722376" y="2823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agreement后接动词不定式作后置定语，故填to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a:t>
            </a:r>
            <a:endParaRPr lang="en-US" altLang="zh-CN" sz="2200" dirty="0"/>
          </a:p>
        </p:txBody>
      </p:sp>
      <p:sp>
        <p:nvSpPr>
          <p:cNvPr id="11" name="QB_7_BD.405_1#88e7dbb73?vja=1&amp;pid=113dbeafd&amp;color=0,0,0&amp;vtp=1"/>
          <p:cNvSpPr/>
          <p:nvPr/>
        </p:nvSpPr>
        <p:spPr>
          <a:xfrm>
            <a:off x="722376" y="32131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12" name="QB_7_AN.406_1#88e7dbb73.blank?vja=1&amp;pid=113dbeafd&amp;color=0,0,0&amp;vpa=167&amp;vtp=1"/>
          <p:cNvSpPr/>
          <p:nvPr/>
        </p:nvSpPr>
        <p:spPr>
          <a:xfrm>
            <a:off x="998601" y="3175000"/>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third</a:t>
            </a:r>
            <a:endParaRPr lang="en-US" altLang="zh-CN" sz="2000" dirty="0"/>
          </a:p>
        </p:txBody>
      </p:sp>
      <p:sp>
        <p:nvSpPr>
          <p:cNvPr id="13" name="QB_7_AS.407_1#88e7dbb73?vja=1&amp;pid=113dbeafd&amp;color=0,0,0&amp;vtp=1"/>
          <p:cNvSpPr/>
          <p:nvPr/>
        </p:nvSpPr>
        <p:spPr>
          <a:xfrm>
            <a:off x="722376" y="35984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根据语境和空前的定冠词the可知，设空处应用序数词。故填third。</a:t>
            </a:r>
            <a:endParaRPr lang="en-US" altLang="zh-CN" sz="2200" dirty="0"/>
          </a:p>
        </p:txBody>
      </p:sp>
      <p:sp>
        <p:nvSpPr>
          <p:cNvPr id="14" name="QB_7_BD.408_1#c799e9a56?vja=1&amp;pid=113dbeafd&amp;color=0,0,0&amp;vtp=1"/>
          <p:cNvSpPr/>
          <p:nvPr/>
        </p:nvSpPr>
        <p:spPr>
          <a:xfrm>
            <a:off x="722376" y="39878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15" name="QB_7_AN.409_1#c799e9a56.blank?vja=1&amp;pid=113dbeafd&amp;color=0,0,0&amp;vpa=168&amp;vtp=1"/>
          <p:cNvSpPr/>
          <p:nvPr/>
        </p:nvSpPr>
        <p:spPr>
          <a:xfrm>
            <a:off x="1189101" y="3937000"/>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
        <p:nvSpPr>
          <p:cNvPr id="16" name="QB_7_AS.410_1#c799e9a56?vja=1&amp;pid=113dbeafd&amp;color=0,0,0&amp;vtp=1"/>
          <p:cNvSpPr/>
          <p:nvPr/>
        </p:nvSpPr>
        <p:spPr>
          <a:xfrm>
            <a:off x="722376" y="4373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此处应用名词作had的宾语。故填appreciation。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M_6_BD.411_1#6fbfc9365?vja=1&amp;pid=5cfebf716&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[湖南长沙明德中学2025高二期中]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1941.Hundreds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Japanese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eagles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Harbor.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Times New Roman" pitchFamily="34" charset="0"/>
                <a:ea typeface="微软雅黑" pitchFamily="34" charset="-122"/>
                <a:cs typeface="Times New Roman" pitchFamily="34" charset="-120"/>
              </a:rPr>
              <a:t>.Russell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severely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U.S.Navy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family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Luckily,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
        <p:nvSpPr>
          <p:cNvPr id="3" name="QM_6_AN.412_1#6fbfc9365.blank?vja=1&amp;pid=5cfebf716&amp;color=0,0,0&amp;vpa=169&amp;vtp=1"/>
          <p:cNvSpPr/>
          <p:nvPr/>
        </p:nvSpPr>
        <p:spPr>
          <a:xfrm>
            <a:off x="985901" y="1992200"/>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diving</a:t>
            </a:r>
            <a:endParaRPr lang="en-US" altLang="zh-CN" sz="2000" dirty="0"/>
          </a:p>
        </p:txBody>
      </p:sp>
      <p:sp>
        <p:nvSpPr>
          <p:cNvPr id="4" name="QM_6_AN.413_1#6fbfc9365.blank?vja=1&amp;pid=5cfebf716&amp;color=0,0,0&amp;vpa=170&amp;vtp=1"/>
          <p:cNvSpPr/>
          <p:nvPr/>
        </p:nvSpPr>
        <p:spPr>
          <a:xfrm>
            <a:off x="10010839" y="3147900"/>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burned/burnt</a:t>
            </a:r>
            <a:endParaRPr lang="en-US" altLang="zh-CN" sz="2000" dirty="0"/>
          </a:p>
        </p:txBody>
      </p:sp>
      <p:sp>
        <p:nvSpPr>
          <p:cNvPr id="5" name="QM_6_AN.414_1#6fbfc9365.blank?vja=1&amp;pid=5cfebf716&amp;color=0,0,0&amp;vpa=171&amp;vtp=1"/>
          <p:cNvSpPr/>
          <p:nvPr/>
        </p:nvSpPr>
        <p:spPr>
          <a:xfrm>
            <a:off x="7496302" y="3528900"/>
            <a:ext cx="1241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abandon</a:t>
            </a:r>
            <a:endParaRPr lang="en-US" altLang="zh-CN" sz="2000" dirty="0"/>
          </a:p>
        </p:txBody>
      </p:sp>
      <p:sp>
        <p:nvSpPr>
          <p:cNvPr id="6" name="QM_6_AN.415_1#6fbfc9365.blank?vja=1&amp;pid=5cfebf716&amp;color=0,0,0&amp;vpa=172&amp;vtp=1"/>
          <p:cNvSpPr/>
          <p:nvPr/>
        </p:nvSpPr>
        <p:spPr>
          <a:xfrm>
            <a:off x="5990400" y="3897200"/>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dragged</a:t>
            </a:r>
            <a:endParaRPr lang="en-US" altLang="zh-CN" sz="2000" dirty="0"/>
          </a:p>
        </p:txBody>
      </p:sp>
      <p:sp>
        <p:nvSpPr>
          <p:cNvPr id="7" name="QM_6_AN.416_1#6fbfc9365.blank?vja=1&amp;pid=5cfebf716&amp;color=0,0,0&amp;vpa=173&amp;vtp=1"/>
          <p:cNvSpPr/>
          <p:nvPr/>
        </p:nvSpPr>
        <p:spPr>
          <a:xfrm>
            <a:off x="10193528" y="4290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8" name="QM_6_AN.417_1#6fbfc9365.blank?vja=1&amp;pid=5cfebf716&amp;color=0,0,0&amp;vpa=174&amp;vtp=1"/>
          <p:cNvSpPr/>
          <p:nvPr/>
        </p:nvSpPr>
        <p:spPr>
          <a:xfrm>
            <a:off x="973201" y="50529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9" name="QM_6_AN.418_1#6fbfc9365.blank?vja=1&amp;pid=5cfebf716&amp;color=0,0,0&amp;vpa=175&amp;vtp=1"/>
          <p:cNvSpPr/>
          <p:nvPr/>
        </p:nvSpPr>
        <p:spPr>
          <a:xfrm>
            <a:off x="6673088" y="5052900"/>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11_1#6fbfc9365?vja=1&amp;pid=5cfebf716&amp;color=0,0,0&amp;vtp=1&amp;bt=1">
            <a:extLst>
              <a:ext uri="{FF2B5EF4-FFF2-40B4-BE49-F238E27FC236}">
                <a16:creationId xmlns:a16="http://schemas.microsoft.com/office/drawing/2014/main" id="{16C9EF60-FE7E-E088-D577-EC6A7294ACE9}"/>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Russell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bleeding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heavily.8.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sank</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Harbor,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respect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endParaRPr lang="en-US" altLang="zh-CN" sz="2000" dirty="0"/>
          </a:p>
        </p:txBody>
      </p:sp>
      <p:sp>
        <p:nvSpPr>
          <p:cNvPr id="3" name="QM_6_EX.422_1#6fbfc9365?vja=1&amp;pid=5cfebf716&amp;color=0,0,0&amp;vtp=1">
            <a:extLst>
              <a:ext uri="{FF2B5EF4-FFF2-40B4-BE49-F238E27FC236}">
                <a16:creationId xmlns:a16="http://schemas.microsoft.com/office/drawing/2014/main" id="{1D9EF46F-631E-2EC8-6850-645F4D5E3C59}"/>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本文是一篇记叙文。文章主要讲述了珍珠港事件中路易斯的英勇事迹与该事件的后续影响。</a:t>
            </a:r>
            <a:endParaRPr lang="en-US" altLang="zh-CN" sz="2000" dirty="0"/>
          </a:p>
        </p:txBody>
      </p:sp>
      <p:sp>
        <p:nvSpPr>
          <p:cNvPr id="4" name="QM_6_AN.419_1#6fbfc9365.blank?vja=1&amp;pid=5cfebf716&amp;color=0,0,0&amp;vpa=176&amp;vtp=1">
            <a:extLst>
              <a:ext uri="{FF2B5EF4-FFF2-40B4-BE49-F238E27FC236}">
                <a16:creationId xmlns:a16="http://schemas.microsoft.com/office/drawing/2014/main" id="{45D25489-E1E0-2C2A-F872-D9A8C164521B}"/>
              </a:ext>
            </a:extLst>
          </p:cNvPr>
          <p:cNvSpPr/>
          <p:nvPr/>
        </p:nvSpPr>
        <p:spPr>
          <a:xfrm>
            <a:off x="10137839" y="849200"/>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5" name="QM_6_AN.420_1#6fbfc9365.blank?vja=1&amp;pid=5cfebf716&amp;color=0,0,0&amp;vpa=177&amp;vtp=1">
            <a:extLst>
              <a:ext uri="{FF2B5EF4-FFF2-40B4-BE49-F238E27FC236}">
                <a16:creationId xmlns:a16="http://schemas.microsoft.com/office/drawing/2014/main" id="{FEADFED9-40F3-FC90-5605-569FA0A3DFEF}"/>
              </a:ext>
            </a:extLst>
          </p:cNvPr>
          <p:cNvSpPr/>
          <p:nvPr/>
        </p:nvSpPr>
        <p:spPr>
          <a:xfrm>
            <a:off x="6528308" y="1623900"/>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6" name="QM_6_AN.421_1#6fbfc9365.blank?vja=1&amp;pid=5cfebf716&amp;color=0,0,0&amp;vpa=178&amp;vtp=1">
            <a:extLst>
              <a:ext uri="{FF2B5EF4-FFF2-40B4-BE49-F238E27FC236}">
                <a16:creationId xmlns:a16="http://schemas.microsoft.com/office/drawing/2014/main" id="{0BD15E73-B03B-BF2F-74F7-44139C9BD55F}"/>
              </a:ext>
            </a:extLst>
          </p:cNvPr>
          <p:cNvSpPr/>
          <p:nvPr/>
        </p:nvSpPr>
        <p:spPr>
          <a:xfrm>
            <a:off x="1944751" y="276690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Tree>
    <p:extLst>
      <p:ext uri="{BB962C8B-B14F-4D97-AF65-F5344CB8AC3E}">
        <p14:creationId xmlns:p14="http://schemas.microsoft.com/office/powerpoint/2010/main" val="33045959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B_7_BD.423_1#7c4f44544?vja=1&amp;pid=6fbfc936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424_1#7c4f44544.blank?vja=1&amp;pid=6fbfc9365&amp;color=0,0,0&amp;vpa=179&amp;vtp=1"/>
          <p:cNvSpPr/>
          <p:nvPr/>
        </p:nvSpPr>
        <p:spPr>
          <a:xfrm>
            <a:off x="1049401" y="845313"/>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diving</a:t>
            </a:r>
            <a:endParaRPr lang="en-US" altLang="zh-CN" sz="2000" dirty="0"/>
          </a:p>
        </p:txBody>
      </p:sp>
      <p:sp>
        <p:nvSpPr>
          <p:cNvPr id="4" name="QB_7_AS.425_1#7c4f44544?vja=1&amp;pid=6fbfc9365&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句意为：数百架日本飞机像鹰一样盘旋，俯冲下来向珍珠港投掷炸弹。句中已有谓语动词circled，设空处应用非谓语动词作状语，dive与主语Hundreds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Japanese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planes之间构成逻辑上的主动关系，应用现在分词作伴随状语。故填diving。</a:t>
            </a:r>
            <a:endParaRPr lang="en-US" altLang="zh-CN" sz="2200" dirty="0"/>
          </a:p>
        </p:txBody>
      </p:sp>
      <p:sp>
        <p:nvSpPr>
          <p:cNvPr id="5" name="QB_7_BD.426_1#fd691e3da?vja=1&amp;pid=6fbfc9365&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427_1#fd691e3da.blank?vja=1&amp;pid=6fbfc9365&amp;color=0,0,0&amp;vpa=180&amp;vtp=1"/>
          <p:cNvSpPr/>
          <p:nvPr/>
        </p:nvSpPr>
        <p:spPr>
          <a:xfrm>
            <a:off x="1036701" y="2465959"/>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burned/burnt</a:t>
            </a:r>
            <a:endParaRPr lang="en-US" altLang="zh-CN" sz="2000" dirty="0"/>
          </a:p>
        </p:txBody>
      </p:sp>
      <p:sp>
        <p:nvSpPr>
          <p:cNvPr id="7" name="QB_7_AS.428_1#fd691e3da?vja=1&amp;pid=6fbfc9365&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路易斯只受了点轻伤，能够帮助那些严重烧伤、痛苦不堪的人。句中已有谓语，设空处应用非谓语动词，burn与people之间构成逻辑上的被动关系，应用过去分词作后置定语，表示“被烧伤的人”。故填burned或burnt。</a:t>
            </a:r>
            <a:endParaRPr lang="en-US" altLang="zh-CN" sz="2200" dirty="0"/>
          </a:p>
        </p:txBody>
      </p:sp>
      <p:sp>
        <p:nvSpPr>
          <p:cNvPr id="8" name="QB_7_BD.429_1#7b9dbe0ab?vja=1&amp;pid=6fbfc9365&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430_1#7b9dbe0ab.blank?vja=1&amp;pid=6fbfc9365&amp;color=0,0,0&amp;vpa=181&amp;vtp=1"/>
          <p:cNvSpPr/>
          <p:nvPr/>
        </p:nvSpPr>
        <p:spPr>
          <a:xfrm>
            <a:off x="1036701" y="4078859"/>
            <a:ext cx="1241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abandon</a:t>
            </a:r>
            <a:endParaRPr lang="en-US" altLang="zh-CN" sz="2000" dirty="0"/>
          </a:p>
        </p:txBody>
      </p:sp>
      <p:sp>
        <p:nvSpPr>
          <p:cNvPr id="10" name="QB_7_AS.431_1#7b9dbe0ab?vja=1&amp;pid=6fbfc9365&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句意为：在接到弃舰的命令后，路易斯从水里救出了更多的人，并把他们拖进了救生艇。the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sth是固定搭配，意为“做某事的命令”，此处应用不定式作后置定语。故填to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abandon。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B_7_BD.432_1#56c1c9044?vja=1&amp;pid=6fbfc936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433_1#56c1c9044.blank?vja=1&amp;pid=6fbfc9365&amp;color=0,0,0&amp;vpa=182&amp;vtp=1"/>
          <p:cNvSpPr/>
          <p:nvPr/>
        </p:nvSpPr>
        <p:spPr>
          <a:xfrm>
            <a:off x="1024001" y="845313"/>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dragged</a:t>
            </a:r>
            <a:endParaRPr lang="en-US" altLang="zh-CN" sz="2000" dirty="0"/>
          </a:p>
        </p:txBody>
      </p:sp>
      <p:sp>
        <p:nvSpPr>
          <p:cNvPr id="4" name="QB_7_AS.434_1#56c1c9044?vja=1&amp;pid=6fbfc9365&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句意见上一题解析。由并列连词and可知，设空处与saved作并列谓语，应用一般过去时，意为“拖，拽”。故填dragged。</a:t>
            </a:r>
            <a:endParaRPr lang="en-US" altLang="zh-CN" sz="2200" dirty="0"/>
          </a:p>
        </p:txBody>
      </p:sp>
      <p:sp>
        <p:nvSpPr>
          <p:cNvPr id="5" name="QB_7_BD.435_1#4f8b19a43?vja=1&amp;pid=6fbfc9365&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436_1#4f8b19a43.blank?vja=1&amp;pid=6fbfc9365&amp;color=0,0,0&amp;vpa=183&amp;vtp=1"/>
          <p:cNvSpPr/>
          <p:nvPr/>
        </p:nvSpPr>
        <p:spPr>
          <a:xfrm>
            <a:off x="1049401" y="2084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437_1#4f8b19a43?vja=1&amp;pid=6fbfc9365&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句意为：在袭击后的混乱中，美国海军给路易斯的家人发去一条信息，称他在袭击中丧生。设空处引导同位语从句，解释说明名词message的内容，从句成分和句意完整，应用连接词that引导该从句。故填that。</a:t>
            </a:r>
            <a:endParaRPr lang="en-US" altLang="zh-CN" sz="2200" dirty="0"/>
          </a:p>
        </p:txBody>
      </p:sp>
      <p:sp>
        <p:nvSpPr>
          <p:cNvPr id="8" name="QB_7_BD.438_1#08f7703f9?vja=1&amp;pid=6fbfc9365&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439_1#08f7703f9.blank?vja=1&amp;pid=6fbfc9365&amp;color=0,0,0&amp;vpa=184&amp;vtp=1"/>
          <p:cNvSpPr/>
          <p:nvPr/>
        </p:nvSpPr>
        <p:spPr>
          <a:xfrm>
            <a:off x="1036701" y="36978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10" name="QB_7_AS.440_1#08f7703f9?vja=1&amp;pid=6fbfc9365&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句意为：幸运的是，路易斯在消息送达之前与他的家人取得了联系。设空处作before的宾语，且其前有定冠词the修饰，其后有of，应用名词arrival，意为“到达”。故填arrival。</a:t>
            </a:r>
            <a:endParaRPr lang="en-US" altLang="zh-CN" sz="2200" dirty="0"/>
          </a:p>
        </p:txBody>
      </p:sp>
      <p:sp>
        <p:nvSpPr>
          <p:cNvPr id="11" name="QB_7_BD.441_1#38e3259b9?vja=1&amp;pid=6fbfc9365&amp;color=0,0,0&amp;vtp=1"/>
          <p:cNvSpPr/>
          <p:nvPr/>
        </p:nvSpPr>
        <p:spPr>
          <a:xfrm>
            <a:off x="722376" y="4967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442_1#38e3259b9.blank?vja=1&amp;pid=6fbfc9365&amp;color=0,0,0&amp;vpa=185&amp;vtp=1"/>
          <p:cNvSpPr/>
          <p:nvPr/>
        </p:nvSpPr>
        <p:spPr>
          <a:xfrm>
            <a:off x="1049401" y="4929759"/>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
        <p:nvSpPr>
          <p:cNvPr id="13" name="QB_7_AS.443_1#38e3259b9?vja=1&amp;pid=6fbfc9365&amp;color=0,0,0&amp;vtp=1"/>
          <p:cNvSpPr/>
          <p:nvPr/>
        </p:nvSpPr>
        <p:spPr>
          <a:xfrm>
            <a:off x="722376" y="5392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句意为：尽管他的行为很了不起，但路易斯并不认为自己是英雄。设空处作定语，修饰名词actions，应用形容词remarkable，意为“非凡的”。故填remarkable。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B_7_BD.444_1#061d4bc2e?vja=1&amp;pid=6fbfc936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445_1#061d4bc2e.blank?vja=1&amp;pid=6fbfc9365&amp;color=0,0,0&amp;vpa=186&amp;vtp=1"/>
          <p:cNvSpPr/>
          <p:nvPr/>
        </p:nvSpPr>
        <p:spPr>
          <a:xfrm>
            <a:off x="1036701" y="845313"/>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4" name="QB_7_AS.446_1#061d4bc2e?vja=1&amp;pid=6fbfc9365&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句意为：幸运的是，他被送往医院并活了下来。设空处作状语，修饰整个句子，应用副词，结合语境可知，此处应表示“幸运地”。设空处位于句首，首字母须大写。故填Fortunately。</a:t>
            </a:r>
            <a:endParaRPr lang="en-US" altLang="zh-CN" sz="2200" dirty="0"/>
          </a:p>
        </p:txBody>
      </p:sp>
      <p:sp>
        <p:nvSpPr>
          <p:cNvPr id="5" name="QB_7_BD.447_1#63d78ca27?vja=1&amp;pid=6fbfc9365&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448_1#63d78ca27.blank?vja=1&amp;pid=6fbfc9365&amp;color=0,0,0&amp;vpa=187&amp;vtp=1"/>
          <p:cNvSpPr/>
          <p:nvPr/>
        </p:nvSpPr>
        <p:spPr>
          <a:xfrm>
            <a:off x="1049401" y="2084959"/>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7" name="QB_7_AS.449_1#63d78ca27?vja=1&amp;pid=6fbfc9365&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句意为：如今，亚利桑那号战列舰（仍）位于沉没的地方，其位置被一座形似桥状的纪念馆标记着。设空处引导定语从句，修饰先行词the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Arizona</a:t>
            </a:r>
            <a:r>
              <a:rPr lang="en-US" altLang="zh-CN" sz="2000" b="0" i="0" dirty="0">
                <a:solidFill>
                  <a:srgbClr val="385723"/>
                </a:solidFill>
                <a:latin typeface="Times New Roman" pitchFamily="34" charset="0"/>
                <a:ea typeface="微软雅黑" pitchFamily="34" charset="-122"/>
                <a:cs typeface="Times New Roman" pitchFamily="34" charset="-120"/>
              </a:rPr>
              <a:t>，关系词指代先行词，与location之间为所属关系，应用关系代词whose引导该从句。故填whose。</a:t>
            </a:r>
            <a:endParaRPr lang="en-US" altLang="zh-CN" sz="2200" dirty="0"/>
          </a:p>
        </p:txBody>
      </p:sp>
      <p:sp>
        <p:nvSpPr>
          <p:cNvPr id="8" name="QB_7_BD.450_1#55817f088?vja=1&amp;pid=6fbfc9365&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451_1#55817f088.blank?vja=1&amp;pid=6fbfc9365&amp;color=0,0,0&amp;vpa=188&amp;vtp=1"/>
          <p:cNvSpPr/>
          <p:nvPr/>
        </p:nvSpPr>
        <p:spPr>
          <a:xfrm>
            <a:off x="1163701" y="36978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B_7_AS.452_1#55817f088?vja=1&amp;pid=6fbfc9365&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句意为：他们前来观看珍珠港底部那艘船的影子，了解那场袭击，向那些在袭击中丧生的人们致敬，并为世界和平祈祷。show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表示尊敬/敬意”。故填for。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C_4#4557438b1.fixed?vja=1&amp;pid=78c8b56a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4557438b1.fixed?vja=1&amp;pid=78c8b56a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War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Memories</a:t>
            </a:r>
            <a:endParaRPr lang="en-US" altLang="zh-CN" sz="4400" dirty="0"/>
          </a:p>
        </p:txBody>
      </p:sp>
      <p:pic>
        <p:nvPicPr>
          <p:cNvPr id="4" name="C_4#4557438b1.fixed?vja=1&amp;pid=78c8b56a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4557438b1.fixed?vja=1&amp;pid=78c8b56a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M_6_BD.453_1#c3d811e2f?vja=1&amp;pid=748ca55f9&amp;color=0,0,0&amp;vtp=1&amp;bt=1"/>
          <p:cNvSpPr/>
          <p:nvPr/>
        </p:nvSpPr>
        <p:spPr>
          <a:xfrm>
            <a:off x="722376" y="900000"/>
            <a:ext cx="10753344" cy="4191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[河南部分重点高中2024高二质量检测]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Military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1895,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battlefields.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Cyclorama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（环形全景画）,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Pickett’s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Confederate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1863,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Confederate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3_1#c3d811e2f?vja=1&amp;pid=748ca55f9&amp;color=0,0,0&amp;vtp=1&amp;bt=1">
            <a:extLst>
              <a:ext uri="{FF2B5EF4-FFF2-40B4-BE49-F238E27FC236}">
                <a16:creationId xmlns:a16="http://schemas.microsoft.com/office/drawing/2014/main" id="{416081CF-B112-EAC5-0025-7B0BC48C901E}"/>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French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Phillippoteaux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1880s.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Phillippoteaux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cyclorama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cyclorama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canvas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（画布）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cyclorama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Cyclorama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endParaRPr lang="en-US" altLang="zh-CN" sz="2000" dirty="0"/>
          </a:p>
        </p:txBody>
      </p:sp>
    </p:spTree>
    <p:extLst>
      <p:ext uri="{BB962C8B-B14F-4D97-AF65-F5344CB8AC3E}">
        <p14:creationId xmlns:p14="http://schemas.microsoft.com/office/powerpoint/2010/main" val="3996651285"/>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M_6_BD.453_2#c3d811e2f?vja=1&amp;pid=748ca55f9&amp;color=0,0,0&amp;vtp=1&amp;bt=1"/>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Cemetery,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cemetery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dedicated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1863,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Lincoln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Times New Roman" pitchFamily="34" charset="0"/>
                <a:ea typeface="微软雅黑" pitchFamily="34" charset="-122"/>
                <a:cs typeface="Times New Roman" pitchFamily="34" charset="-120"/>
              </a:rPr>
              <a:t>”.Historians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Lincoln’s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democracy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equality.</a:t>
            </a:r>
            <a:endParaRPr lang="en-US" altLang="zh-CN" sz="2000" dirty="0"/>
          </a:p>
        </p:txBody>
      </p:sp>
      <p:sp>
        <p:nvSpPr>
          <p:cNvPr id="3" name="QM_6_EX.454_1#c3d811e2f?vja=1&amp;pid=748ca55f9&amp;color=0,0,0&amp;vtp=1"/>
          <p:cNvSpPr/>
          <p:nvPr/>
        </p:nvSpPr>
        <p:spPr>
          <a:xfrm>
            <a:off x="722376" y="2814271"/>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葛底斯堡国家军事公园，该公园内设有内战博物馆，收藏着许多内战时期的物品，其中包括展示了皮克特冲锋的葛底斯堡全景画，这幅画已被专家修复好，该公园内还有葛底斯堡国家公墓可供参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6_BD#803578549?vja=1&amp;pid=320d99bfd&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一、结合语境选词填空。</a:t>
            </a:r>
            <a:endParaRPr lang="en-US" altLang="zh-CN" sz="2200" dirty="0"/>
          </a:p>
        </p:txBody>
      </p:sp>
      <p:graphicFrame>
        <p:nvGraphicFramePr>
          <p:cNvPr id="13" name="QM_7_BD.49_1#649b42e13?colgroup=41&amp;vja=1&amp;pid=803578549&amp;color=0,0,0&amp;vtp=1"/>
          <p:cNvGraphicFramePr>
            <a:graphicFrameLocks noGrp="1"/>
          </p:cNvGraphicFramePr>
          <p:nvPr>
            <p:extLst>
              <p:ext uri="{D42A27DB-BD31-4B8C-83A1-F6EECF244321}">
                <p14:modId xmlns:p14="http://schemas.microsoft.com/office/powerpoint/2010/main" val="1340616288"/>
              </p:ext>
            </p:extLst>
          </p:nvPr>
        </p:nvGraphicFramePr>
        <p:xfrm>
          <a:off x="722376" y="1409700"/>
          <a:ext cx="10735056" cy="422783"/>
        </p:xfrm>
        <a:graphic>
          <a:graphicData uri="http://schemas.openxmlformats.org/drawingml/2006/table">
            <a:tbl>
              <a:tblPr/>
              <a:tblGrid>
                <a:gridCol w="10735056">
                  <a:extLst>
                    <a:ext uri="{9D8B030D-6E8A-4147-A177-3AD203B41FA5}">
                      <a16:colId xmlns:a16="http://schemas.microsoft.com/office/drawing/2014/main" val="20000"/>
                    </a:ext>
                  </a:extLst>
                </a:gridCol>
              </a:tblGrid>
              <a:tr h="422783">
                <a:tc>
                  <a:txBody>
                    <a:bodyPr/>
                    <a:lstStyle/>
                    <a:p>
                      <a:pPr algn="ctr" hangingPunct="0">
                        <a:lnSpc>
                          <a:spcPct val="130000"/>
                        </a:lnSpc>
                      </a:pPr>
                      <a:r>
                        <a:rPr lang="en-US" altLang="zh-CN" sz="2000" b="0" i="0">
                          <a:solidFill>
                            <a:srgbClr val="000000"/>
                          </a:solidFill>
                          <a:latin typeface="Times New Roman" pitchFamily="34" charset="0"/>
                          <a:ea typeface="微软雅黑" pitchFamily="34" charset="-122"/>
                          <a:cs typeface="Times New Roman" pitchFamily="34" charset="-120"/>
                        </a:rPr>
                        <a:t>can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should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B_8_BD.50_1#d09177c16?vja=1&amp;pid=649b42e13&amp;color=0,0,0&amp;vtp=1"/>
          <p:cNvSpPr/>
          <p:nvPr/>
        </p:nvSpPr>
        <p:spPr>
          <a:xfrm>
            <a:off x="722376" y="196850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1.Susan’s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swimming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expensive.</a:t>
            </a:r>
            <a:endParaRPr lang="en-US" altLang="zh-CN" sz="2000" dirty="0"/>
          </a:p>
        </p:txBody>
      </p:sp>
      <p:sp>
        <p:nvSpPr>
          <p:cNvPr id="5" name="QB_8_AN.51_1#d09177c16.blank?vja=1&amp;pid=649b42e13&amp;color=0,0,0&amp;vpa=22&amp;vtp=1"/>
          <p:cNvSpPr/>
          <p:nvPr/>
        </p:nvSpPr>
        <p:spPr>
          <a:xfrm>
            <a:off x="9692132" y="19304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must</a:t>
            </a:r>
            <a:endParaRPr lang="en-US" altLang="zh-CN" sz="2000" dirty="0"/>
          </a:p>
        </p:txBody>
      </p:sp>
      <p:sp>
        <p:nvSpPr>
          <p:cNvPr id="6" name="QB_8_AS.52_1#d09177c16?vja=1&amp;pid=649b42e13&amp;color=0,0,0&amp;vtp=1"/>
          <p:cNvSpPr/>
          <p:nvPr/>
        </p:nvSpPr>
        <p:spPr>
          <a:xfrm>
            <a:off x="722376" y="2773045"/>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swimming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pool并结合常识可知，带泳池的大房子一定很贵，此处指较有把握的肯定推测，用情态动词must。</a:t>
            </a:r>
            <a:endParaRPr lang="en-US" altLang="zh-CN" sz="2200" dirty="0"/>
          </a:p>
        </p:txBody>
      </p:sp>
      <p:sp>
        <p:nvSpPr>
          <p:cNvPr id="7" name="QB_8_BD.53_1#0d8c97467?vja=1&amp;pid=649b42e13&amp;color=0,0,0&amp;vtp=1"/>
          <p:cNvSpPr/>
          <p:nvPr/>
        </p:nvSpPr>
        <p:spPr>
          <a:xfrm>
            <a:off x="722376" y="3583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endParaRPr lang="en-US" altLang="zh-CN" sz="2000" dirty="0"/>
          </a:p>
        </p:txBody>
      </p:sp>
      <p:sp>
        <p:nvSpPr>
          <p:cNvPr id="8" name="QB_8_AN.54_1#0d8c97467.blank?vja=1&amp;pid=649b42e13&amp;color=0,0,0&amp;vpa=23&amp;vtp=1"/>
          <p:cNvSpPr/>
          <p:nvPr/>
        </p:nvSpPr>
        <p:spPr>
          <a:xfrm>
            <a:off x="2989326" y="3532759"/>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may</a:t>
            </a:r>
            <a:endParaRPr lang="en-US" altLang="zh-CN" sz="2000" dirty="0"/>
          </a:p>
        </p:txBody>
      </p:sp>
      <p:sp>
        <p:nvSpPr>
          <p:cNvPr id="9" name="QB_8_AS.55_1#0d8c97467?vja=1&amp;pid=649b42e13&amp;color=0,0,0&amp;vtp=1"/>
          <p:cNvSpPr/>
          <p:nvPr/>
        </p:nvSpPr>
        <p:spPr>
          <a:xfrm>
            <a:off x="722376" y="4008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句意为：我猜这本书可能是玛丽的，但我不敢肯定。根据句意，尤其是but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sure可知，可能性不太大，应用情态动词may。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7_BD.455_1#bd47b5984?vja=1&amp;pid=c3d811e2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Cyclorama?(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56_1#bd47b5984.bracket?vja=1&amp;pid=c3d811e2f&amp;color=0,0,0&amp;vpa=189&amp;vtp=1"/>
          <p:cNvSpPr/>
          <p:nvPr/>
        </p:nvSpPr>
        <p:spPr>
          <a:xfrm>
            <a:off x="6482017"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55_2#bd47b5984.choices?vja=1&amp;pid=c3d811e2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B.Supplies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Lincoln.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endParaRPr lang="en-US" altLang="zh-CN" sz="2000" dirty="0"/>
          </a:p>
        </p:txBody>
      </p:sp>
      <p:sp>
        <p:nvSpPr>
          <p:cNvPr id="5" name="QC_7_AS.457_1#bd47b5984?vja=1&amp;pid=c3d811e2f&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Gettysburg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Cyclorama,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Gettysburg: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Pickett’s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Charge.”以及“It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Confederate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soldiers.”可知，这幅全景画描绘的是葛底斯堡战役的最后一次进攻的激烈场面。故选D项。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7_BD.458_1#9fd2fcb54?vja=1&amp;pid=c3d811e2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59_1#9fd2fcb54.bracket?vja=1&amp;pid=c3d811e2f&amp;color=0,0,0&amp;vpa=190&amp;vtp=1"/>
          <p:cNvSpPr/>
          <p:nvPr/>
        </p:nvSpPr>
        <p:spPr>
          <a:xfrm>
            <a:off x="5049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58_2#9fd2fcb54.choices?vja=1&amp;pid=c3d811e2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canvas.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officials.</a:t>
            </a:r>
            <a:endParaRPr lang="en-US" altLang="zh-CN" sz="2000" dirty="0"/>
          </a:p>
        </p:txBody>
      </p:sp>
      <p:sp>
        <p:nvSpPr>
          <p:cNvPr id="5" name="QC_7_AS.460_1#9fd2fcb54?vja=1&amp;pid=c3d811e2f&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主旨大意题。通读第四段内容并根据该段中的“The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separated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14</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canvas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China.”及“Then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together.”可知，本段主要介绍了整个修复过程中的一些关键步骤。故选C项。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C_7_BD.461_1#eda66480a?vja=1&amp;pid=c3d811e2f&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2_1#eda66480a.bracket?vja=1&amp;pid=c3d811e2f&amp;color=0,0,0&amp;mp=1&amp;vpa=191&amp;vtp=1"/>
          <p:cNvSpPr/>
          <p:nvPr/>
        </p:nvSpPr>
        <p:spPr>
          <a:xfrm>
            <a:off x="79201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61_2#eda66480a.choices?vja=1&amp;pid=c3d811e2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22929" algn="l"/>
                <a:tab pos="5344257" algn="l"/>
                <a:tab pos="80544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France.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Poland.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.America.</a:t>
            </a:r>
            <a:endParaRPr lang="en-US" altLang="zh-CN" sz="2000" dirty="0"/>
          </a:p>
        </p:txBody>
      </p:sp>
      <p:sp>
        <p:nvSpPr>
          <p:cNvPr id="5" name="QC_7_AS.463_1#eda66480a?vja=1&amp;pid=c3d811e2f&amp;color=0,0,0&amp;vtp=1"/>
          <p:cNvSpPr/>
          <p:nvPr/>
        </p:nvSpPr>
        <p:spPr>
          <a:xfrm>
            <a:off x="722376" y="1696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cyclorama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Gettysburg.”可知，修复技术团队来自波兰。故选C项。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C_7_BD.464_1#05e89b860?vja=1&amp;pid=c3d811e2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5_1#05e89b860.bracket?vja=1&amp;pid=c3d811e2f&amp;color=0,0,0&amp;vpa=192&amp;vtp=1"/>
          <p:cNvSpPr/>
          <p:nvPr/>
        </p:nvSpPr>
        <p:spPr>
          <a:xfrm>
            <a:off x="58944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64_2#05e89b860.choices?vja=1&amp;pid=c3d811e2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Lincoln’s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Gettysburg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endParaRPr lang="en-US" altLang="zh-CN" sz="2000" dirty="0"/>
          </a:p>
        </p:txBody>
      </p:sp>
      <p:sp>
        <p:nvSpPr>
          <p:cNvPr id="5" name="QC_7_AS.466_1#05e89b860?vja=1&amp;pid=c3d811e2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tourists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Soldiers’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Cemetery”可知，参观完博物馆后，游客可以参观葛底斯堡国家公墓。游客与旅游目的地相关联，由此推知，本段应是为了介绍一个旅游目的地。故选B项。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pic>
        <p:nvPicPr>
          <p:cNvPr id="2" name="P_6_BD#1e628e083?vja=1&amp;pid=748ca55f9&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1e628e083?vja=1&amp;pid=748ca55f9&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1e628e083?vja=1&amp;pid=748ca55f9&amp;color=0,0,0&amp;vtp=1"/>
          <p:cNvSpPr/>
          <p:nvPr/>
        </p:nvSpPr>
        <p:spPr>
          <a:xfrm>
            <a:off x="722377" y="1737184"/>
            <a:ext cx="10749631" cy="1490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熟词生义</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1.house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.房子</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.收藏；安置</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2.dedicate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.致力于，献身于</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.为（建筑物等）举行落成典礼</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3.address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.地址</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.演讲，演说</a:t>
            </a:r>
            <a:endParaRPr lang="en-US" altLang="zh-CN" sz="1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6_BD.467_1#cc3e00331?vja=1&amp;pid=748ca55f9&amp;color=0,0,0&amp;vtp=1&amp;bt=1"/>
          <p:cNvSpPr/>
          <p:nvPr/>
        </p:nvSpPr>
        <p:spPr>
          <a:xfrm>
            <a:off x="722376" y="900000"/>
            <a:ext cx="10753344" cy="453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[山西晋城部分高中2024高二期末联考]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irresistible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High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Seas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Greed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Power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Battle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for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Unclaimed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thoroughly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Heffernan.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Heffernan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Acceleration.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graveyards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spacecraft.</a:t>
            </a:r>
            <a:endParaRPr lang="en-US" altLang="zh-CN" sz="2000" dirty="0"/>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6_BD.467_2#cc3e00331?vja=1&amp;pid=748ca55f9&amp;color=0,0,0&amp;mp=1&amp;vtp=1&amp;bt=1"/>
          <p:cNvSpPr/>
          <p:nvPr/>
        </p:nvSpPr>
        <p:spPr>
          <a:xfrm>
            <a:off x="722376" y="896112"/>
            <a:ext cx="10753344" cy="4157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Heffernan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subsidies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offshore,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floor.“The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Heffernan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rulebook.”</a:t>
            </a:r>
            <a:endParaRPr lang="en-US" altLang="zh-CN" sz="2000" dirty="0"/>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M_6_BD.467_3#cc3e00331?vja=1&amp;pid=748ca55f9&amp;color=0,0,0&amp;mp=1&amp;vtp=1&amp;bt=1"/>
          <p:cNvSpPr/>
          <p:nvPr/>
        </p:nvSpPr>
        <p:spPr>
          <a:xfrm>
            <a:off x="722376" y="896112"/>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Heffernan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offshore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endParaRPr lang="en-US" altLang="zh-CN" sz="2000" dirty="0"/>
          </a:p>
        </p:txBody>
      </p:sp>
      <p:sp>
        <p:nvSpPr>
          <p:cNvPr id="3" name="QM_6_EX.468_1#cc3e00331?vja=1&amp;pid=748ca55f9&amp;color=0,0,0&amp;vtp=1"/>
          <p:cNvSpPr/>
          <p:nvPr/>
        </p:nvSpPr>
        <p:spPr>
          <a:xfrm>
            <a:off x="722376" y="2420747"/>
            <a:ext cx="10753344" cy="1113409"/>
          </a:xfrm>
          <a:prstGeom prst="rect">
            <a:avLst/>
          </a:prstGeom>
          <a:noFill/>
          <a:ln/>
        </p:spPr>
        <p:txBody>
          <a:bodyPr wrap="square" lIns="0" tIns="0" rIns="0" bIns="0" rtlCol="0" anchor="t"/>
          <a:lstStyle/>
          <a:p>
            <a:pPr algn="just">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本文是一篇议论文。文章主要介绍了由科学记者奥利芙·赫弗南所著的</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High</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Seas</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Greed</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Power</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and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Battle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for</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Unclaimed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Ocean</a:t>
            </a:r>
            <a:r>
              <a:rPr lang="en-US" altLang="zh-CN" sz="2000" b="0" i="0" dirty="0">
                <a:solidFill>
                  <a:srgbClr val="385723"/>
                </a:solidFill>
                <a:latin typeface="Times New Roman" pitchFamily="34" charset="0"/>
                <a:ea typeface="微软雅黑" pitchFamily="34" charset="-122"/>
                <a:cs typeface="Times New Roman" pitchFamily="34" charset="-120"/>
              </a:rPr>
              <a:t>这本书的主题、内容以及她对海洋未来情况的担忧。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7_BD.469_1#8153ca6bf?vja=1&amp;pid=cc3e0033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Acceleration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0_1#8153ca6bf.bracket?vja=1&amp;pid=cc3e00331&amp;color=0,0,0&amp;vpa=193&amp;vtp=1"/>
          <p:cNvSpPr/>
          <p:nvPr/>
        </p:nvSpPr>
        <p:spPr>
          <a:xfrm>
            <a:off x="5950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9_2#8153ca6bf.choices?vja=1&amp;pid=cc3e0033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endParaRPr lang="en-US" altLang="zh-CN" sz="2000" dirty="0"/>
          </a:p>
        </p:txBody>
      </p:sp>
      <p:sp>
        <p:nvSpPr>
          <p:cNvPr id="5" name="QC_7_AS.471_1#8153ca6bf?vja=1&amp;pid=cc3e00331&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Heffernan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chapter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increasingly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occupying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expansion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leration.”可知，人们用不同的方式不断占领国际水域，这种扩张方式被称作“蓝色加速”。且下文列举了寻找新的渔场、在深海生物的DNA中探寻新型药物、探索如何促进海洋的碳吸收以帮助减缓气候变化等具体的方式。由此可知，“蓝色加速”指的是人类对海洋的广泛探索。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7_BD.472_1#310e90e7c?vja=1&amp;pid=cc3e0033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Heffernan?(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3_1#310e90e7c.bracket?vja=1&amp;pid=cc3e00331&amp;color=0,0,0&amp;vpa=194&amp;vtp=1"/>
          <p:cNvSpPr/>
          <p:nvPr/>
        </p:nvSpPr>
        <p:spPr>
          <a:xfrm>
            <a:off x="945222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72_2#310e90e7c.choices?vja=1&amp;pid=cc3e0033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nature.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policy.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p:txBody>
      </p:sp>
      <p:sp>
        <p:nvSpPr>
          <p:cNvPr id="5" name="QC_7_AS.474_1#310e90e7c?vja=1&amp;pid=cc3e00331&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Heffernan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rules.Rather,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lebook.’”可知，赫弗南指出问题不在于公海没有任何规则，而在于各个组织和机构都使用自己的规则。由此可推断出，矛盾的欲望的根本原因在于缺乏一致的全球海洋政策，导致不同国家和组织在海洋利用和保护方面采取不同的规则和措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TotalTime>
  <Words>19440</Words>
  <Application>Microsoft Office PowerPoint</Application>
  <PresentationFormat>宽屏</PresentationFormat>
  <Paragraphs>1224</Paragraphs>
  <Slides>171</Slides>
  <Notes>149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171</vt:i4>
      </vt:variant>
    </vt:vector>
  </HeadingPairs>
  <TitlesOfParts>
    <vt:vector size="181" baseType="lpstr">
      <vt:lpstr>仿宋</vt:lpstr>
      <vt:lpstr>汉仪舒圆黑简体</vt:lpstr>
      <vt:lpstr>SimSun</vt:lpstr>
      <vt:lpstr>微软雅黑</vt:lpstr>
      <vt:lpstr>Arial</vt:lpstr>
      <vt:lpstr>Calibri</vt:lpstr>
      <vt:lpstr>Cambria Math</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4</cp:revision>
  <dcterms:created xsi:type="dcterms:W3CDTF">2025-10-21T11:48:22Z</dcterms:created>
  <dcterms:modified xsi:type="dcterms:W3CDTF">2025-10-21T12:37:32Z</dcterms:modified>
  <cp:category/>
  <cp:contentStatus/>
</cp:coreProperties>
</file>